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2" r:id="rId2"/>
    <p:sldId id="307" r:id="rId3"/>
    <p:sldId id="343" r:id="rId4"/>
    <p:sldId id="311" r:id="rId5"/>
    <p:sldId id="298" r:id="rId6"/>
    <p:sldId id="312" r:id="rId7"/>
    <p:sldId id="344" r:id="rId8"/>
    <p:sldId id="345" r:id="rId9"/>
    <p:sldId id="272" r:id="rId10"/>
  </p:sldIdLst>
  <p:sldSz cx="15998825" cy="159988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9">
          <p15:clr>
            <a:srgbClr val="A4A3A4"/>
          </p15:clr>
        </p15:guide>
        <p15:guide id="2" pos="662">
          <p15:clr>
            <a:srgbClr val="A4A3A4"/>
          </p15:clr>
        </p15:guide>
        <p15:guide id="3" orient="horz" pos="9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LcXLQA8FHi4nnbmnl8SkLqG2p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5C7"/>
    <a:srgbClr val="64B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2118" autoAdjust="0"/>
  </p:normalViewPr>
  <p:slideViewPr>
    <p:cSldViewPr snapToGrid="0">
      <p:cViewPr varScale="1">
        <p:scale>
          <a:sx n="45" d="100"/>
          <a:sy n="45" d="100"/>
        </p:scale>
        <p:origin x="2406" y="30"/>
      </p:cViewPr>
      <p:guideLst>
        <p:guide orient="horz" pos="639"/>
        <p:guide pos="662"/>
        <p:guide orient="horz" pos="92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345204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AAA80B42-A3B6-DB54-37F1-649EAADA9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>
            <a:extLst>
              <a:ext uri="{FF2B5EF4-FFF2-40B4-BE49-F238E27FC236}">
                <a16:creationId xmlns:a16="http://schemas.microsoft.com/office/drawing/2014/main" id="{216235C6-3BCD-B668-11ED-93B19D1F4E0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>
            <a:extLst>
              <a:ext uri="{FF2B5EF4-FFF2-40B4-BE49-F238E27FC236}">
                <a16:creationId xmlns:a16="http://schemas.microsoft.com/office/drawing/2014/main" id="{E7626D32-F976-51C9-EEB4-B24132304E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i="0" u="sng"/>
              <a:t>ОФОРМЛЕНИЕ ПОСТА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i="1"/>
              <a:t>Базовый макет/с наложением темного градиента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Название </a:t>
            </a:r>
            <a:r>
              <a:rPr lang="ru-RU" b="1"/>
              <a:t>рубрики</a:t>
            </a:r>
            <a:r>
              <a:rPr lang="ru-RU"/>
              <a:t> свободное (все буквы строчные). Регулируйте длину плашки. Допустимо использование без рубрики.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/>
              <a:t>Фото</a:t>
            </a:r>
            <a:r>
              <a:rPr lang="ru-RU"/>
              <a:t> может быть любым, но оно не должно препятствовать чтению текста.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При необходимости фото можно редактировать, щелкнув по нему правой кнопкой мыши и выбрав: Формат рисунка/Рисунок/Настройки рисунка и Цвет рисунка.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При необходимости </a:t>
            </a:r>
            <a:r>
              <a:rPr lang="ru-RU" b="1"/>
              <a:t>отрегулируйте прозрачность </a:t>
            </a:r>
            <a:r>
              <a:rPr lang="ru-RU"/>
              <a:t>наложенного градиента, щелкнув по нему правой кнопкой мыши и выбрав: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Формат фигуры/Заливка/Прозрачность. Допустимо регулирование любых настроек (угол, прозрачность и тд)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Для заголовка (в зависимости от количества слов) используйте только 2 размера кегля (77 и/или 105 пт).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Нижняя граница текста всегда на одной линии.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/>
              <a:t>Выравнивание текста всегда по левому краю.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u="sng"/>
              <a:t>СОДЕРЖАНИЕ ПОСТА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/>
              <a:t>Напишите текст для плашки – кратко основной смысл поста. Предложение должно быть простым.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/>
              <a:t>Размер текста на плашке – до 55 знаков.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/>
              <a:t>Карточка сопровождается текстом с подробностями по заявленной теме: 3 абзаца, 5-7 предложений. Последний абзац – тематическая цитата главы администрации муниципалитета (иного должностного лица). (при необходимости)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/>
              <a:t>Размер текста в посте – до 300 знаков. </a:t>
            </a:r>
            <a:endParaRPr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/>
              <a:t>Не забудьте про хештеги (!) – #темапоста #название ведомства #имя+фамилия главы ведомства</a:t>
            </a:r>
            <a:endParaRPr i="1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i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i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111" name="Google Shape;111;p4:notes">
            <a:extLst>
              <a:ext uri="{FF2B5EF4-FFF2-40B4-BE49-F238E27FC236}">
                <a16:creationId xmlns:a16="http://schemas.microsoft.com/office/drawing/2014/main" id="{CCC194F1-6A97-284A-2831-FDA63C9401F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052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539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0B97B7B6-6F25-B9E1-3EC4-5CEE9FD25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3DFB6AD9-3E8C-CE6B-D37C-B27D6D7EC9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381078D6-A342-AD83-8165-D972E106B2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>
            <a:extLst>
              <a:ext uri="{FF2B5EF4-FFF2-40B4-BE49-F238E27FC236}">
                <a16:creationId xmlns:a16="http://schemas.microsoft.com/office/drawing/2014/main" id="{CA55608A-C4BF-F670-2728-895122CCFFB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2698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AE986EF7-DE78-F420-A89B-A5453DE02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BE1C9B66-61B5-CADD-2D2F-76B95DDBD4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6AAB351D-6324-A0FB-3DE0-D1340BB60E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>
            <a:extLst>
              <a:ext uri="{FF2B5EF4-FFF2-40B4-BE49-F238E27FC236}">
                <a16:creationId xmlns:a16="http://schemas.microsoft.com/office/drawing/2014/main" id="{3371D2D9-3EAE-D9EC-1FAE-821E09F2DF4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731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2396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218184FD-F3E5-25E8-A3D1-C94EC92C9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9A0EE7EE-14A9-4932-18DF-94EE6BD038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9E44C33D-556D-189C-40BB-2EC30F52974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>
            <a:extLst>
              <a:ext uri="{FF2B5EF4-FFF2-40B4-BE49-F238E27FC236}">
                <a16:creationId xmlns:a16="http://schemas.microsoft.com/office/drawing/2014/main" id="{9DEA852A-EA78-8CC2-266B-54D11BD14E4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5268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A1B5C709-2D88-503B-664F-A0743CA6F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838DB8CC-0D91-47B0-2D49-6F00793D17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63BDAD09-BAE7-041C-0F38-C28D9B6AC6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>
            <a:extLst>
              <a:ext uri="{FF2B5EF4-FFF2-40B4-BE49-F238E27FC236}">
                <a16:creationId xmlns:a16="http://schemas.microsoft.com/office/drawing/2014/main" id="{E411F2CF-90CC-5372-4FD4-D8FE2E282FA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5709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D35512D1-B1E3-8CAD-DDE6-CA6E9A87D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1A1C2D75-D759-6BAD-943B-A55342714F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D94AF0A5-FAA9-B6A4-A57E-AD18C38A42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>
            <a:extLst>
              <a:ext uri="{FF2B5EF4-FFF2-40B4-BE49-F238E27FC236}">
                <a16:creationId xmlns:a16="http://schemas.microsoft.com/office/drawing/2014/main" id="{080E0FC2-BBC3-A4B0-84DC-1224C4BCB59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9914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  <a:t/>
            </a:r>
            <a:b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призыв к действию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call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action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– до 40 знаков.</a:t>
            </a:r>
            <a:endParaRPr lang="ru-RU" sz="1200" b="0" strike="noStrike" spc="-1" dirty="0">
              <a:latin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91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199912" y="2618328"/>
            <a:ext cx="13599001" cy="556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999853" y="8403088"/>
            <a:ext cx="11999119" cy="386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/>
            </a:lvl1pPr>
            <a:lvl2pPr lvl="1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/>
            </a:lvl2pPr>
            <a:lvl3pPr lvl="2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/>
            </a:lvl3pPr>
            <a:lvl4pPr lvl="3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4pPr>
            <a:lvl5pPr lvl="4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5pPr>
            <a:lvl6pPr lvl="5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6pPr>
            <a:lvl7pPr lvl="6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7pPr>
            <a:lvl8pPr lvl="7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8pPr>
            <a:lvl9pPr lvl="8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6394900" y="5906048"/>
            <a:ext cx="13558265" cy="3449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-604585" y="2556294"/>
            <a:ext cx="13558265" cy="1014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091587" y="3988600"/>
            <a:ext cx="13798987" cy="665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091587" y="10706626"/>
            <a:ext cx="13798987" cy="349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499"/>
              <a:buNone/>
              <a:defRPr sz="349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149"/>
              <a:buNone/>
              <a:defRPr sz="314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8099405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02003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2005" y="3921935"/>
            <a:ext cx="6768252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102005" y="5844015"/>
            <a:ext cx="6768252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8099406" y="3921935"/>
            <a:ext cx="6801584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8099406" y="5844015"/>
            <a:ext cx="6801584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84136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Char char="•"/>
              <a:defRPr sz="5599"/>
            </a:lvl1pPr>
            <a:lvl2pPr marL="914400" lvl="1" indent="-5396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Char char="•"/>
              <a:defRPr sz="4899"/>
            </a:lvl2pPr>
            <a:lvl3pPr marL="1371600" lvl="2" indent="-49523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Char char="•"/>
              <a:defRPr sz="4199"/>
            </a:lvl3pPr>
            <a:lvl4pPr marL="1828800" lvl="3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4pPr>
            <a:lvl5pPr marL="2286000" lvl="4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5pPr>
            <a:lvl6pPr marL="2743200" lvl="5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6pPr>
            <a:lvl7pPr marL="3200400" lvl="6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7pPr>
            <a:lvl8pPr marL="3657600" lvl="7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8pPr>
            <a:lvl9pPr marL="4114800" lvl="8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/>
              <a:buNone/>
              <a:defRPr sz="55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None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None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923859" y="2435007"/>
            <a:ext cx="10151107" cy="1379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Verdana"/>
              <a:buNone/>
              <a:defRPr sz="76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39686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Char char="•"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9523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Char char="•"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45078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Char char="•"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>
          <a:extLst>
            <a:ext uri="{FF2B5EF4-FFF2-40B4-BE49-F238E27FC236}">
              <a16:creationId xmlns:a16="http://schemas.microsoft.com/office/drawing/2014/main" id="{05A92D6D-F7C1-1E21-79FD-FB709D143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AB913B-7523-6342-5A12-AAC78F2737E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7" t="-3493" r="-147" b="-1258"/>
          <a:stretch/>
        </p:blipFill>
        <p:spPr>
          <a:xfrm>
            <a:off x="-11757" y="-560098"/>
            <a:ext cx="16034096" cy="16795777"/>
          </a:xfrm>
          <a:prstGeom prst="rect">
            <a:avLst/>
          </a:prstGeom>
        </p:spPr>
      </p:pic>
      <p:sp>
        <p:nvSpPr>
          <p:cNvPr id="12" name="Google Shape;137;p14">
            <a:extLst>
              <a:ext uri="{FF2B5EF4-FFF2-40B4-BE49-F238E27FC236}">
                <a16:creationId xmlns:a16="http://schemas.microsoft.com/office/drawing/2014/main" id="{D0B73605-3C1C-AAF9-5E24-653A891E0230}"/>
              </a:ext>
            </a:extLst>
          </p:cNvPr>
          <p:cNvSpPr/>
          <p:nvPr/>
        </p:nvSpPr>
        <p:spPr>
          <a:xfrm>
            <a:off x="-11758" y="533398"/>
            <a:ext cx="16022340" cy="15560041"/>
          </a:xfrm>
          <a:prstGeom prst="rect">
            <a:avLst/>
          </a:prstGeom>
          <a:gradFill>
            <a:gsLst>
              <a:gs pos="27000">
                <a:schemeClr val="tx1">
                  <a:alpha val="65000"/>
                </a:schemeClr>
              </a:gs>
              <a:gs pos="59000">
                <a:srgbClr val="FFFFFF">
                  <a:alpha val="0"/>
                  <a:lumMod val="65000"/>
                </a:srgbClr>
              </a:gs>
              <a:gs pos="100000">
                <a:srgbClr val="FFFFFF">
                  <a:alpha val="0"/>
                </a:srgbClr>
              </a:gs>
            </a:gsLst>
            <a:lin ang="15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66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>
            <a:extLst>
              <a:ext uri="{FF2B5EF4-FFF2-40B4-BE49-F238E27FC236}">
                <a16:creationId xmlns:a16="http://schemas.microsoft.com/office/drawing/2014/main" id="{3DDEFD29-D72F-48F7-106A-AA32CFA1C89A}"/>
              </a:ext>
            </a:extLst>
          </p:cNvPr>
          <p:cNvSpPr/>
          <p:nvPr/>
        </p:nvSpPr>
        <p:spPr>
          <a:xfrm>
            <a:off x="910254" y="11411767"/>
            <a:ext cx="14513918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r>
              <a:rPr lang="ru-RU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</a:rPr>
              <a:t>Как получить путевку </a:t>
            </a:r>
            <a:br>
              <a:rPr lang="ru-RU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</a:rPr>
            </a:br>
            <a:r>
              <a:rPr lang="ru-RU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</a:rPr>
              <a:t>в детский лагерь</a:t>
            </a:r>
            <a:br>
              <a:rPr lang="ru-RU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</a:rPr>
            </a:br>
            <a:r>
              <a:rPr lang="ru-RU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</a:rPr>
              <a:t>или санаторий</a:t>
            </a:r>
            <a:endParaRPr lang="ru-RU" sz="72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Google Shape;98;p6">
            <a:extLst>
              <a:ext uri="{FF2B5EF4-FFF2-40B4-BE49-F238E27FC236}">
                <a16:creationId xmlns:a16="http://schemas.microsoft.com/office/drawing/2014/main" id="{DED4D6C2-A5ED-9209-7FAC-CA1C93030B02}"/>
              </a:ext>
            </a:extLst>
          </p:cNvPr>
          <p:cNvSpPr/>
          <p:nvPr/>
        </p:nvSpPr>
        <p:spPr>
          <a:xfrm>
            <a:off x="14826005" y="14803439"/>
            <a:ext cx="1196334" cy="1196334"/>
          </a:xfrm>
          <a:prstGeom prst="rect">
            <a:avLst/>
          </a:prstGeom>
          <a:gradFill>
            <a:gsLst>
              <a:gs pos="0">
                <a:schemeClr val="accent1"/>
              </a:gs>
              <a:gs pos="80000">
                <a:schemeClr val="accent2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91;p2">
            <a:extLst>
              <a:ext uri="{FF2B5EF4-FFF2-40B4-BE49-F238E27FC236}">
                <a16:creationId xmlns:a16="http://schemas.microsoft.com/office/drawing/2014/main" id="{E77282AC-AA26-936C-593E-F342313B7832}"/>
              </a:ext>
            </a:extLst>
          </p:cNvPr>
          <p:cNvSpPr txBox="1"/>
          <p:nvPr/>
        </p:nvSpPr>
        <p:spPr>
          <a:xfrm>
            <a:off x="1016068" y="15221420"/>
            <a:ext cx="3148589" cy="477013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chemeClr val="bg1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minobr.donland.ru</a:t>
            </a:r>
          </a:p>
        </p:txBody>
      </p:sp>
      <p:pic>
        <p:nvPicPr>
          <p:cNvPr id="7" name="Google Shape;113;p3">
            <a:extLst>
              <a:ext uri="{FF2B5EF4-FFF2-40B4-BE49-F238E27FC236}">
                <a16:creationId xmlns:a16="http://schemas.microsoft.com/office/drawing/2014/main" id="{8A3FE42F-9196-24FE-B4D9-796BB2173D26}"/>
              </a:ext>
            </a:extLst>
          </p:cNvPr>
          <p:cNvPicPr preferRelativeResize="0"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26231" y="11621374"/>
            <a:ext cx="2069440" cy="3140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627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07C5FA5-418E-4EA3-B8E7-F6907B313DD9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967CC249-1383-4E45-B1D8-FFCFEB06157C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2F205690-485E-45C4-BCA8-7CF845D04BB7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42392FC1-ED6A-4484-AA66-38323408CD29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EF3D60FA-175D-4BAF-A7FE-B0A1DDAAA8D3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6EE6A5E9-9241-4DC2-9DCB-337A7DB07D8C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415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66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Детский лагерь должен </a:t>
            </a:r>
            <a:r>
              <a:rPr lang="ru-RU" sz="66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состоять в реестре лагерей </a:t>
            </a:r>
            <a:r>
              <a:rPr lang="ru-RU" sz="66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или </a:t>
            </a:r>
            <a:r>
              <a:rPr lang="ru-RU" sz="66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перечне санаторно-курортных учреждений</a:t>
            </a: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10562" y="5205960"/>
            <a:ext cx="14374132" cy="9884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>В каждом субъекте РФ ведется реестр лагерей – это перечень действующих лагерей, которые имеют все необходимые разрешения для работы. </a:t>
            </a:r>
          </a:p>
          <a:p>
            <a:pPr lvl="0">
              <a:spcAft>
                <a:spcPts val="1800"/>
              </a:spcAft>
            </a:pPr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</a:p>
          <a:p>
            <a:pPr lvl="0">
              <a:spcAft>
                <a:spcPts val="1800"/>
              </a:spcAft>
            </a:pPr>
            <a: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>Ознакомиться с реестром </a:t>
            </a:r>
            <a:r>
              <a:rPr lang="ru-RU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лагерей Ростовской области можно </a:t>
            </a:r>
            <a: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 сайте уполномоченного органа</a:t>
            </a:r>
            <a:br>
              <a:rPr lang="ru-RU" sz="48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>в сфере детского отдыха субъекта,</a:t>
            </a:r>
            <a:b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>где планируется отдых.</a:t>
            </a:r>
          </a:p>
          <a:p>
            <a:pPr lvl="0">
              <a:spcAft>
                <a:spcPts val="1800"/>
              </a:spcAft>
            </a:pPr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</a:p>
          <a:p>
            <a:pPr lvl="0">
              <a:spcAft>
                <a:spcPts val="1000"/>
              </a:spcAft>
            </a:pPr>
            <a:r>
              <a:rPr lang="ru-RU" sz="4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Перечень</a:t>
            </a:r>
            <a:r>
              <a:rPr lang="ru-RU" sz="4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 размещен на сайте</a:t>
            </a:r>
            <a:br>
              <a:rPr lang="ru-RU" sz="4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</a:br>
            <a:r>
              <a:rPr lang="ru-RU" sz="4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минобразования Ростовской области</a:t>
            </a:r>
            <a:endParaRPr lang="ru-RU" sz="48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8206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AD6E7D3A-9B9D-5DAA-6EA5-77D9D42B5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70D2F49-077C-B169-E1B2-0CC85D297EB3}"/>
              </a:ext>
            </a:extLst>
          </p:cNvPr>
          <p:cNvGrpSpPr/>
          <p:nvPr/>
        </p:nvGrpSpPr>
        <p:grpSpPr>
          <a:xfrm>
            <a:off x="50653" y="-950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FB8D82D4-B0D4-35D2-6F70-E8AB5D822D0B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FE8235F1-2072-31B9-FDF2-F3DEED0935EA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B059325A-E586-47FE-3B62-2CF580F95F9F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5B0A82D8-101D-7A2F-A72A-6F8CFC18E482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53D7FBCB-F83F-DDEF-7B87-4475DA4A5F9C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DB6BA63F-8F44-EA3B-A1A9-B0C2146332BD}"/>
              </a:ext>
            </a:extLst>
          </p:cNvPr>
          <p:cNvSpPr/>
          <p:nvPr/>
        </p:nvSpPr>
        <p:spPr>
          <a:xfrm>
            <a:off x="910562" y="779831"/>
            <a:ext cx="14862838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Государство </a:t>
            </a:r>
            <a:r>
              <a:rPr lang="ru-RU" sz="77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компенсирует стоимость путевки</a:t>
            </a: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исходя из доходов семьи</a:t>
            </a: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52560976-A54C-7F78-AFF1-34EB8E95C8F6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" name="Google Shape;90;p1">
            <a:extLst>
              <a:ext uri="{FF2B5EF4-FFF2-40B4-BE49-F238E27FC236}">
                <a16:creationId xmlns:a16="http://schemas.microsoft.com/office/drawing/2014/main" id="{7759F18D-1097-63FA-9434-C041113DF414}"/>
              </a:ext>
            </a:extLst>
          </p:cNvPr>
          <p:cNvSpPr/>
          <p:nvPr/>
        </p:nvSpPr>
        <p:spPr>
          <a:xfrm>
            <a:off x="1016068" y="4740056"/>
            <a:ext cx="3327332" cy="155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8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100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%</a:t>
            </a:r>
          </a:p>
        </p:txBody>
      </p:sp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D0FA9106-8812-1845-16D5-F00B9A2F816D}"/>
              </a:ext>
            </a:extLst>
          </p:cNvPr>
          <p:cNvSpPr/>
          <p:nvPr/>
        </p:nvSpPr>
        <p:spPr>
          <a:xfrm>
            <a:off x="1467687" y="9241705"/>
            <a:ext cx="3327332" cy="155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8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90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%</a:t>
            </a:r>
          </a:p>
        </p:txBody>
      </p:sp>
      <p:sp>
        <p:nvSpPr>
          <p:cNvPr id="4" name="Google Shape;90;p1">
            <a:extLst>
              <a:ext uri="{FF2B5EF4-FFF2-40B4-BE49-F238E27FC236}">
                <a16:creationId xmlns:a16="http://schemas.microsoft.com/office/drawing/2014/main" id="{C346B39D-6E1F-E7B4-848F-4B3BE987A9C7}"/>
              </a:ext>
            </a:extLst>
          </p:cNvPr>
          <p:cNvSpPr/>
          <p:nvPr/>
        </p:nvSpPr>
        <p:spPr>
          <a:xfrm>
            <a:off x="4818533" y="4724735"/>
            <a:ext cx="10778496" cy="4016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 из малоимущих семей, </a:t>
            </a:r>
            <a:r>
              <a:rPr lang="ru-RU" sz="4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 участников СВО, детям-сиротам</a:t>
            </a: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и детям, оставшимся</a:t>
            </a:r>
            <a:b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 попечения родителей </a:t>
            </a:r>
          </a:p>
        </p:txBody>
      </p:sp>
      <p:sp>
        <p:nvSpPr>
          <p:cNvPr id="5" name="Google Shape;90;p1">
            <a:extLst>
              <a:ext uri="{FF2B5EF4-FFF2-40B4-BE49-F238E27FC236}">
                <a16:creationId xmlns:a16="http://schemas.microsoft.com/office/drawing/2014/main" id="{01038383-3ED9-518A-0F0A-7FF84A6F483B}"/>
              </a:ext>
            </a:extLst>
          </p:cNvPr>
          <p:cNvSpPr/>
          <p:nvPr/>
        </p:nvSpPr>
        <p:spPr>
          <a:xfrm>
            <a:off x="4830290" y="9211262"/>
            <a:ext cx="10254190" cy="2539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4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немалоимущим</a:t>
            </a: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семьям с доходом, не превышающим 150% прожиточного минимума</a:t>
            </a:r>
            <a:endParaRPr lang="ru-RU" sz="48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" name="Google Shape;90;p1">
            <a:extLst>
              <a:ext uri="{FF2B5EF4-FFF2-40B4-BE49-F238E27FC236}">
                <a16:creationId xmlns:a16="http://schemas.microsoft.com/office/drawing/2014/main" id="{7D91D857-2985-7605-1844-1E71B5FAD149}"/>
              </a:ext>
            </a:extLst>
          </p:cNvPr>
          <p:cNvSpPr/>
          <p:nvPr/>
        </p:nvSpPr>
        <p:spPr>
          <a:xfrm>
            <a:off x="1353047" y="11957772"/>
            <a:ext cx="3327332" cy="1554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80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50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%</a:t>
            </a:r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D3792491-16BA-6363-70C7-9CA705F844D9}"/>
              </a:ext>
            </a:extLst>
          </p:cNvPr>
          <p:cNvSpPr/>
          <p:nvPr/>
        </p:nvSpPr>
        <p:spPr>
          <a:xfrm>
            <a:off x="4818533" y="12080862"/>
            <a:ext cx="10254190" cy="2539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семей, </a:t>
            </a:r>
            <a:b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относящихся</a:t>
            </a:r>
            <a:b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 вышеназванным</a:t>
            </a:r>
          </a:p>
        </p:txBody>
      </p:sp>
    </p:spTree>
    <p:extLst>
      <p:ext uri="{BB962C8B-B14F-4D97-AF65-F5344CB8AC3E}">
        <p14:creationId xmlns:p14="http://schemas.microsoft.com/office/powerpoint/2010/main" val="363725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A3A44ED4-78D1-0F50-91C1-4C8C233BD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13F1300-CB6F-E585-640D-87E469667DF2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9F43EBB2-2138-2B87-1080-041EDF18B0B0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ED9074B5-FEE3-FC28-5ADE-7657FB63723C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ECBFB6D6-5F7E-F680-C790-802FC423D205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A8569714-5A81-5696-8200-1A8FC66FB1C9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5EB913E2-B6BC-C013-5016-F71983B1B2E9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F5A197D6-675C-14D0-C91D-001FFF4889E6}"/>
              </a:ext>
            </a:extLst>
          </p:cNvPr>
          <p:cNvSpPr/>
          <p:nvPr/>
        </p:nvSpPr>
        <p:spPr>
          <a:xfrm>
            <a:off x="910562" y="779831"/>
            <a:ext cx="14021798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Условия для получения </a:t>
            </a:r>
            <a:r>
              <a:rPr lang="ru-RU" sz="77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компенсации расходов</a:t>
            </a: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за детский лагерь</a:t>
            </a:r>
            <a:endParaRPr lang="ru-RU" sz="5500" dirty="0">
              <a:solidFill>
                <a:srgbClr val="0F95C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FC539C6B-8F77-0802-3319-8803DD7C8A07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12210CE-14AE-ADDA-8BA8-A8F5DE0B59D6}"/>
              </a:ext>
            </a:extLst>
          </p:cNvPr>
          <p:cNvSpPr/>
          <p:nvPr/>
        </p:nvSpPr>
        <p:spPr>
          <a:xfrm>
            <a:off x="1050925" y="5206776"/>
            <a:ext cx="14021798" cy="10941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Путевка должна быть </a:t>
            </a:r>
            <a:r>
              <a:rPr lang="ru-RU" sz="5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оплачена лично родителем</a:t>
            </a: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 (законным представителем). </a:t>
            </a:r>
          </a:p>
          <a:p>
            <a:pPr lvl="0">
              <a:spcAft>
                <a:spcPts val="1800"/>
              </a:spcAft>
            </a:pPr>
            <a:r>
              <a:rPr lang="ru-RU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Возраст ребенка </a:t>
            </a:r>
            <a:r>
              <a:rPr lang="ru-RU" sz="5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от 6 до 18 лет.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/>
            </a:r>
            <a:b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</a:br>
            <a:r>
              <a:rPr lang="ru-RU" sz="40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 </a:t>
            </a:r>
          </a:p>
          <a:p>
            <a:pPr lvl="0">
              <a:spcAft>
                <a:spcPts val="1800"/>
              </a:spcAft>
            </a:pP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Наличие 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регистрации по месту жительства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в Ростовской</a:t>
            </a:r>
            <a:b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области у ребенка </a:t>
            </a:r>
            <a:b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и заявителя-родителя</a:t>
            </a:r>
            <a:b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  <a:sym typeface="Verdana"/>
              </a:rPr>
              <a:t>(законного представителя).</a:t>
            </a:r>
          </a:p>
          <a:p>
            <a:pPr lvl="0">
              <a:spcAft>
                <a:spcPts val="1800"/>
              </a:spcAft>
            </a:pPr>
            <a:endParaRPr lang="ru-RU" sz="5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07C5FA5-418E-4EA3-B8E7-F6907B313DD9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967CC249-1383-4E45-B1D8-FFCFEB06157C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2F205690-485E-45C4-BCA8-7CF845D04BB7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42392FC1-ED6A-4484-AA66-38323408CD29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EF3D60FA-175D-4BAF-A7FE-B0A1DDAAA8D3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6EE6A5E9-9241-4DC2-9DCB-337A7DB07D8C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Величина компенсации</a:t>
            </a:r>
            <a:b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77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не может превышать предельную стоимость </a:t>
            </a: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путевки:</a:t>
            </a: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1016068" y="6249754"/>
            <a:ext cx="14971414" cy="737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46 529 руб.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– в санаторные лагеря</a:t>
            </a:r>
          </a:p>
          <a:p>
            <a:pPr lvl="0">
              <a:spcAft>
                <a:spcPts val="1800"/>
              </a:spcAft>
            </a:pP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35 725 руб.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– в оздоровительные 								</a:t>
            </a:r>
            <a:r>
              <a:rPr lang="ru-RU" sz="1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лагеря </a:t>
            </a:r>
          </a:p>
          <a:p>
            <a:pPr lvl="0">
              <a:spcAft>
                <a:spcPts val="1800"/>
              </a:spcAft>
            </a:pPr>
            <a:r>
              <a:rPr lang="ru-RU" sz="2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spcAft>
                <a:spcPts val="1800"/>
              </a:spcAft>
            </a:pP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Общее количество дней пребывания ребенка в лагере в течение календарного года </a:t>
            </a: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должно превышать 21 день.</a:t>
            </a:r>
          </a:p>
        </p:txBody>
      </p:sp>
    </p:spTree>
    <p:extLst>
      <p:ext uri="{BB962C8B-B14F-4D97-AF65-F5344CB8AC3E}">
        <p14:creationId xmlns:p14="http://schemas.microsoft.com/office/powerpoint/2010/main" val="319289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01C39300-EED4-FFE1-BB1D-E41110646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53FD3AE-C054-59FB-5DF8-590115FDAA24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021F4799-0956-8531-9C72-B2F3DD441CD3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3931E929-E97D-C201-E93B-C14F5DCD4658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0E8F0240-8A34-0DEE-4027-C64C9D9E378D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595A67D3-4104-2033-EC4F-436CACA4531C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38B79F56-C8B2-1553-0252-6132111026D7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AA0FCD97-FAB5-4B98-D594-7332014310DB}"/>
              </a:ext>
            </a:extLst>
          </p:cNvPr>
          <p:cNvSpPr/>
          <p:nvPr/>
        </p:nvSpPr>
        <p:spPr>
          <a:xfrm>
            <a:off x="910562" y="779831"/>
            <a:ext cx="14862838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Какие </a:t>
            </a:r>
            <a:r>
              <a:rPr lang="ru-RU" sz="77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документы нужны от лагеря </a:t>
            </a: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для получения компенсации</a:t>
            </a:r>
            <a:endParaRPr lang="ru-RU" sz="5500" dirty="0">
              <a:solidFill>
                <a:srgbClr val="0F95C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BE1C5A6A-0E68-A2F6-6D1C-9DE75CDA3563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CB83E779-59F8-771C-E465-A46352E2D270}"/>
              </a:ext>
            </a:extLst>
          </p:cNvPr>
          <p:cNvSpPr/>
          <p:nvPr/>
        </p:nvSpPr>
        <p:spPr>
          <a:xfrm>
            <a:off x="1016068" y="5168531"/>
            <a:ext cx="14634238" cy="9894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оригинал договора</a:t>
            </a:r>
            <a:br>
              <a:rPr lang="ru-RU" sz="55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5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 приобретение путевки </a:t>
            </a: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между родителем и организацией</a:t>
            </a:r>
          </a:p>
          <a:p>
            <a:pPr lvl="0">
              <a:spcAft>
                <a:spcPts val="1800"/>
              </a:spcAft>
            </a:pPr>
            <a:r>
              <a:rPr lang="ru-RU" sz="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 </a:t>
            </a:r>
          </a:p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5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оригинал обратного талона </a:t>
            </a:r>
            <a: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путевки (оригинал письма из лагеря, подтверждающего отдых ребенка)</a:t>
            </a:r>
          </a:p>
          <a:p>
            <a:pPr lvl="0">
              <a:spcAft>
                <a:spcPts val="1800"/>
              </a:spcAft>
            </a:pPr>
            <a:r>
              <a:rPr lang="ru-RU" sz="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 </a:t>
            </a:r>
          </a:p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5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кассовый чек или чек</a:t>
            </a:r>
            <a:br>
              <a:rPr lang="ru-RU" sz="55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</a:br>
            <a:r>
              <a:rPr lang="ru-RU" sz="55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об операции </a:t>
            </a:r>
            <a: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в электронной</a:t>
            </a:r>
            <a:b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системе кредитной</a:t>
            </a:r>
            <a:b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/>
              </a:rPr>
              <a:t>организации (банка)</a:t>
            </a:r>
            <a:endParaRPr lang="ru-RU" sz="5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23001AD1-7FEF-DFA5-29AA-910E4565C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E56009DE-CE72-4369-61AA-E891A53442D1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39568972-3648-A4B9-5033-472909CCC4F1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7" name="Google Shape;89;p1">
                <a:extLst>
                  <a:ext uri="{FF2B5EF4-FFF2-40B4-BE49-F238E27FC236}">
                    <a16:creationId xmlns:a16="http://schemas.microsoft.com/office/drawing/2014/main" id="{C5BF24BD-A795-A966-9336-DCC507B64479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21" name="Google Shape;113;p3">
                <a:extLst>
                  <a:ext uri="{FF2B5EF4-FFF2-40B4-BE49-F238E27FC236}">
                    <a16:creationId xmlns:a16="http://schemas.microsoft.com/office/drawing/2014/main" id="{96110D96-7115-3C20-063A-89452BB6ABDB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2826231" y="1162137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7D43F096-0A30-D590-1B49-0DC6FEE5EB2A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D6437406-21AA-380F-B355-F68493D81C18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D6D3A9BE-9A82-97AF-6B45-49F44975D115}"/>
              </a:ext>
            </a:extLst>
          </p:cNvPr>
          <p:cNvSpPr/>
          <p:nvPr/>
        </p:nvSpPr>
        <p:spPr>
          <a:xfrm>
            <a:off x="910562" y="779831"/>
            <a:ext cx="14481838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2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Родители обращаются</a:t>
            </a:r>
            <a:br>
              <a:rPr lang="ru-RU" sz="72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72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с заявлением</a:t>
            </a:r>
            <a:br>
              <a:rPr lang="ru-RU" sz="72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72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на компенсацию</a:t>
            </a:r>
            <a:r>
              <a:rPr lang="ru-RU" sz="72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50F7C8E3-8BE3-F492-024F-2ECF9295A0B3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E4B013BD-FE4B-CCAD-DB07-21AB93136797}"/>
              </a:ext>
            </a:extLst>
          </p:cNvPr>
          <p:cNvSpPr/>
          <p:nvPr/>
        </p:nvSpPr>
        <p:spPr>
          <a:xfrm>
            <a:off x="663844" y="4462135"/>
            <a:ext cx="14162161" cy="352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органы социальной защиты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населения по месту регистрации</a:t>
            </a:r>
            <a:b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 месту жительства ребенка</a:t>
            </a:r>
          </a:p>
          <a:p>
            <a:pPr lvl="0">
              <a:spcAft>
                <a:spcPts val="1800"/>
              </a:spcAft>
            </a:pPr>
            <a:r>
              <a:rPr lang="ru-RU" sz="2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D6D3A9BE-9A82-97AF-6B45-49F44975D115}"/>
              </a:ext>
            </a:extLst>
          </p:cNvPr>
          <p:cNvSpPr/>
          <p:nvPr/>
        </p:nvSpPr>
        <p:spPr>
          <a:xfrm>
            <a:off x="1102053" y="7077820"/>
            <a:ext cx="14481838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200" dirty="0" smtClean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Законные представители детей-сирот и детей, оставшихся без попечения родителей:</a:t>
            </a:r>
            <a:endParaRPr lang="ru-RU" sz="7200" dirty="0">
              <a:solidFill>
                <a:srgbClr val="0F95C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Google Shape;90;p1">
            <a:extLst>
              <a:ext uri="{FF2B5EF4-FFF2-40B4-BE49-F238E27FC236}">
                <a16:creationId xmlns:a16="http://schemas.microsoft.com/office/drawing/2014/main" id="{E4B013BD-FE4B-CCAD-DB07-21AB93136797}"/>
              </a:ext>
            </a:extLst>
          </p:cNvPr>
          <p:cNvSpPr/>
          <p:nvPr/>
        </p:nvSpPr>
        <p:spPr>
          <a:xfrm>
            <a:off x="910562" y="11602095"/>
            <a:ext cx="14162161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5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органы управления образованием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 месту регистрации</a:t>
            </a:r>
            <a:b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 месту жительства ребенка</a:t>
            </a:r>
          </a:p>
          <a:p>
            <a:pPr lvl="0">
              <a:spcAft>
                <a:spcPts val="1800"/>
              </a:spcAft>
            </a:pPr>
            <a:r>
              <a:rPr lang="ru-RU" sz="2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6539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>
          <a:extLst>
            <a:ext uri="{FF2B5EF4-FFF2-40B4-BE49-F238E27FC236}">
              <a16:creationId xmlns:a16="http://schemas.microsoft.com/office/drawing/2014/main" id="{B9B80F46-AB8C-2FC9-9375-08EF06BFB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93AD13A-A784-7588-7DDB-F3483F57CB8B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7" name="Google Shape;89;p1">
              <a:extLst>
                <a:ext uri="{FF2B5EF4-FFF2-40B4-BE49-F238E27FC236}">
                  <a16:creationId xmlns:a16="http://schemas.microsoft.com/office/drawing/2014/main" id="{D42B8205-96EC-1A03-4D37-8934D39F8199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" name="Google Shape;93;p2">
              <a:extLst>
                <a:ext uri="{FF2B5EF4-FFF2-40B4-BE49-F238E27FC236}">
                  <a16:creationId xmlns:a16="http://schemas.microsoft.com/office/drawing/2014/main" id="{0D26CC01-A16C-EB72-F367-4858596EC36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91;p2">
              <a:extLst>
                <a:ext uri="{FF2B5EF4-FFF2-40B4-BE49-F238E27FC236}">
                  <a16:creationId xmlns:a16="http://schemas.microsoft.com/office/drawing/2014/main" id="{69C5DA63-50A4-3330-4988-59D27B864C93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7F2CFE5B-4AAC-5DAA-F330-A34BEC79DFAA}"/>
              </a:ext>
            </a:extLst>
          </p:cNvPr>
          <p:cNvSpPr/>
          <p:nvPr/>
        </p:nvSpPr>
        <p:spPr>
          <a:xfrm>
            <a:off x="910562" y="779831"/>
            <a:ext cx="14481838" cy="246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b="1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Бесплатные путевки </a:t>
            </a:r>
            <a:r>
              <a:rPr lang="ru-RU" sz="7700" dirty="0">
                <a:solidFill>
                  <a:srgbClr val="0F95C7"/>
                </a:solidFill>
                <a:latin typeface="Verdana"/>
                <a:ea typeface="Verdana"/>
                <a:cs typeface="Verdana"/>
                <a:sym typeface="Verdana"/>
              </a:rPr>
              <a:t>предоставляются</a:t>
            </a:r>
          </a:p>
        </p:txBody>
      </p:sp>
      <p:sp>
        <p:nvSpPr>
          <p:cNvPr id="6" name="Google Shape;90;p1">
            <a:extLst>
              <a:ext uri="{FF2B5EF4-FFF2-40B4-BE49-F238E27FC236}">
                <a16:creationId xmlns:a16="http://schemas.microsoft.com/office/drawing/2014/main" id="{1723585C-90F3-5B66-2BB2-B9333E5DAB84}"/>
              </a:ext>
            </a:extLst>
          </p:cNvPr>
          <p:cNvSpPr/>
          <p:nvPr/>
        </p:nvSpPr>
        <p:spPr>
          <a:xfrm>
            <a:off x="1050925" y="3477302"/>
            <a:ext cx="14021798" cy="201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" name="Google Shape;90;p1">
            <a:extLst>
              <a:ext uri="{FF2B5EF4-FFF2-40B4-BE49-F238E27FC236}">
                <a16:creationId xmlns:a16="http://schemas.microsoft.com/office/drawing/2014/main" id="{65F09C95-9CFD-3101-CE49-00C5B4DEB9F7}"/>
              </a:ext>
            </a:extLst>
          </p:cNvPr>
          <p:cNvSpPr/>
          <p:nvPr/>
        </p:nvSpPr>
        <p:spPr>
          <a:xfrm>
            <a:off x="1050925" y="4381562"/>
            <a:ext cx="14162161" cy="11110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Органами управления образованием:</a:t>
            </a:r>
          </a:p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детям-сиротам, детям, оставшимся без попечителей родителей</a:t>
            </a:r>
          </a:p>
          <a:p>
            <a:pPr lvl="0">
              <a:spcAft>
                <a:spcPts val="1800"/>
              </a:spcAft>
            </a:pP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</a:p>
          <a:p>
            <a:pPr lvl="0">
              <a:spcAft>
                <a:spcPts val="1800"/>
              </a:spcAft>
            </a:pPr>
            <a:r>
              <a:rPr lang="ru-RU" sz="5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Органами социальной защиты населения:</a:t>
            </a:r>
          </a:p>
          <a:p>
            <a:pPr marL="68580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 из семей, находящимся</a:t>
            </a:r>
            <a:b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социально опасном положении, </a:t>
            </a:r>
          </a:p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 из малоимущих семей, </a:t>
            </a:r>
          </a:p>
          <a:p>
            <a:pPr marL="685800" lvl="0" indent="-6858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54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детям участников СВО.</a:t>
            </a:r>
          </a:p>
          <a:p>
            <a:pPr>
              <a:spcAft>
                <a:spcPts val="1800"/>
              </a:spcAft>
            </a:pPr>
            <a:endParaRPr lang="ru-RU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5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339F1D60-A3BE-4337-A514-833AEEA1C85F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E392ACF2-0D18-4F52-99FD-C451ECD7CD17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16" name="Google Shape;89;p1">
                <a:extLst>
                  <a:ext uri="{FF2B5EF4-FFF2-40B4-BE49-F238E27FC236}">
                    <a16:creationId xmlns:a16="http://schemas.microsoft.com/office/drawing/2014/main" id="{8B075789-A887-47CB-9CA6-B09BD6AB503B}"/>
                  </a:ext>
                </a:extLst>
              </p:cNvPr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66" b="0" i="0" u="none" strike="noStrike" cap="none">
                  <a:solidFill>
                    <a:schemeClr val="lt1"/>
                  </a:solidFill>
                  <a:latin typeface="Verdana"/>
                  <a:ea typeface="Verdana"/>
                  <a:cs typeface="Verdana"/>
                  <a:sym typeface="Verdana"/>
                </a:endParaRPr>
              </a:p>
            </p:txBody>
          </p:sp>
          <p:pic>
            <p:nvPicPr>
              <p:cNvPr id="17" name="Google Shape;113;p3">
                <a:extLst>
                  <a:ext uri="{FF2B5EF4-FFF2-40B4-BE49-F238E27FC236}">
                    <a16:creationId xmlns:a16="http://schemas.microsoft.com/office/drawing/2014/main" id="{26081996-6E1F-415D-914C-9E391F837687}"/>
                  </a:ext>
                </a:extLst>
              </p:cNvPr>
              <p:cNvPicPr preferRelativeResize="0"/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5400000">
                <a:off x="1586901" y="12126994"/>
                <a:ext cx="2069440" cy="314057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4" name="Google Shape;93;p2">
              <a:extLst>
                <a:ext uri="{FF2B5EF4-FFF2-40B4-BE49-F238E27FC236}">
                  <a16:creationId xmlns:a16="http://schemas.microsoft.com/office/drawing/2014/main" id="{19A1D36F-68BC-4B10-A291-BE197F34CD7C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8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91;p2">
              <a:extLst>
                <a:ext uri="{FF2B5EF4-FFF2-40B4-BE49-F238E27FC236}">
                  <a16:creationId xmlns:a16="http://schemas.microsoft.com/office/drawing/2014/main" id="{798C4EE1-BEF7-4E88-B625-666E06FDDF24}"/>
                </a:ext>
              </a:extLst>
            </p:cNvPr>
            <p:cNvSpPr txBox="1"/>
            <p:nvPr/>
          </p:nvSpPr>
          <p:spPr>
            <a:xfrm>
              <a:off x="1016068" y="15221420"/>
              <a:ext cx="3175839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chemeClr val="bg2">
                      <a:alpha val="50000"/>
                    </a:schemeClr>
                  </a:solidFill>
                  <a:latin typeface="Verdana"/>
                  <a:ea typeface="Verdana"/>
                  <a:cs typeface="Verdana"/>
                  <a:sym typeface="Verdana"/>
                </a:rPr>
                <a:t>minobr.donland.ru</a:t>
              </a:r>
              <a:endParaRPr sz="2500" b="0" i="0" u="none" strike="noStrike" cap="none" dirty="0">
                <a:solidFill>
                  <a:schemeClr val="bg2">
                    <a:alpha val="50000"/>
                  </a:scheme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Полезно?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Поделись!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Google Shape;90;p1">
            <a:extLst>
              <a:ext uri="{FF2B5EF4-FFF2-40B4-BE49-F238E27FC236}">
                <a16:creationId xmlns:a16="http://schemas.microsoft.com/office/drawing/2014/main" id="{D8DC1307-9335-F6B3-7A97-A90B556AD1F9}"/>
              </a:ext>
            </a:extLst>
          </p:cNvPr>
          <p:cNvSpPr/>
          <p:nvPr/>
        </p:nvSpPr>
        <p:spPr>
          <a:xfrm>
            <a:off x="1016068" y="8653501"/>
            <a:ext cx="12308046" cy="3708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Подробная информация</a:t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на сайте минобразования Ростовской области в разделе </a:t>
            </a:r>
            <a:b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5500" dirty="0">
                <a:latin typeface="Verdana" pitchFamily="34" charset="0"/>
                <a:ea typeface="Verdana" pitchFamily="34" charset="0"/>
                <a:cs typeface="Verdana" pitchFamily="34" charset="0"/>
              </a:rPr>
              <a:t>«Отдых и оздоровление»</a:t>
            </a:r>
          </a:p>
        </p:txBody>
      </p:sp>
    </p:spTree>
    <p:extLst>
      <p:ext uri="{BB962C8B-B14F-4D97-AF65-F5344CB8AC3E}">
        <p14:creationId xmlns:p14="http://schemas.microsoft.com/office/powerpoint/2010/main" val="781618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инОбр">
      <a:dk1>
        <a:srgbClr val="000000"/>
      </a:dk1>
      <a:lt1>
        <a:srgbClr val="FFFFFF"/>
      </a:lt1>
      <a:dk2>
        <a:srgbClr val="505A78"/>
      </a:dk2>
      <a:lt2>
        <a:srgbClr val="EBEBF0"/>
      </a:lt2>
      <a:accent1>
        <a:srgbClr val="64BDE1"/>
      </a:accent1>
      <a:accent2>
        <a:srgbClr val="008BBF"/>
      </a:accent2>
      <a:accent3>
        <a:srgbClr val="D9D9E3"/>
      </a:accent3>
      <a:accent4>
        <a:srgbClr val="677399"/>
      </a:accent4>
      <a:accent5>
        <a:srgbClr val="8FCFE9"/>
      </a:accent5>
      <a:accent6>
        <a:srgbClr val="DC5050"/>
      </a:accent6>
      <a:hlink>
        <a:srgbClr val="3C4155"/>
      </a:hlink>
      <a:folHlink>
        <a:srgbClr val="DC505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981</Words>
  <Application>Microsoft Office PowerPoint</Application>
  <PresentationFormat>Произвольный</PresentationFormat>
  <Paragraphs>150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Diakov</dc:creator>
  <cp:lastModifiedBy>User</cp:lastModifiedBy>
  <cp:revision>113</cp:revision>
  <dcterms:created xsi:type="dcterms:W3CDTF">2020-07-15T10:46:35Z</dcterms:created>
  <dcterms:modified xsi:type="dcterms:W3CDTF">2025-05-05T18:35:02Z</dcterms:modified>
</cp:coreProperties>
</file>