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A473E2C-1D5F-4FB0-B262-82B5221AAAD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741E6EAF-5FED-4CB8-930A-397D0ACB2F63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4F4CF682-D830-4AA2-A3A0-C4F1A435DC0B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E700727C-71C5-4D5A-A43D-85302B5F113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306CB38A-0997-46FE-AC59-23C2E3428CBF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746B43A1-AAE2-4BAD-9E0A-1B416E8EC75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D20EF374-3F77-42EE-A057-B1AC45F23FB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CA2B2DDD-23CD-471F-9545-880425E8A66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4FFFBA21-6FC9-42AE-B1FF-3966BF8DE918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5885661B-2FFF-4E3B-B863-FBA0C3B2E9D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50FD8FA5-0072-4FBD-BEB6-1420C8C8A28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035898EE-F729-4465-AF18-636BF5323F7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77290C49-8160-4AEE-A725-DFA45C52E69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74617ED4-880A-4B50-8A41-88CFACA9527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D95B9-BE27-47E8-88B4-6CE45E2EE9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923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8C5BA-5D0B-45D7-8BAC-A11E98560D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93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AAE91-C1C2-46CD-8782-D55C54766B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2566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CA299-5D64-4166-8814-D50EEB4EA5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1335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7BC16-5339-48C1-AC54-FB18C2ACFF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3787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8D662-AC9F-453B-A67F-2E1B9307F7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9120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D2E94-7955-4B49-80D2-2B4D75DB8A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721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240A4-08B3-45F6-A188-71D4E04CA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3434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1D2F6-1677-4937-A273-F1AF8B8F1F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9806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F1052-7D15-4A3B-938E-1330B76363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0717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EDFFE-F1C8-4F87-B675-284F993B30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1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EE3CA-2A0B-43F7-A543-B2F950922E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579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D8ED0-FAB8-4287-98EE-F616BEF05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071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65392-807E-4150-98D5-A74194D680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56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5E0D9-9F57-4B8A-8F56-7E6FC66456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567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B9C60-CC9A-4E78-A526-11A06C6152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078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056A1-1D79-435E-B336-D58E5E6B9E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22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96A8E-370A-4272-9BBD-F58B9D18EE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10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C5ACE-CC44-49E9-97F4-7E09B3207B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711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4BA99-069B-4330-B6DC-ABD77F638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69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EE329-F040-4A50-BB26-77F02C2402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367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45AFF-0706-4E51-BE0A-2DDAEB2DDB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459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12ECE-FC4F-4D6A-889C-70C7A0207A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631034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73E83148-4332-4ADD-809D-A22E6CB7FC8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6854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2pPr>
      <a:lvl3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3pPr>
      <a:lvl4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4pPr>
      <a:lvl5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8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0"/>
            <a:r>
              <a:rPr lang="en-GB" altLang="ru-RU" smtClean="0"/>
              <a:t>Девятый уровень структурыОбразец текста</a:t>
            </a:r>
          </a:p>
          <a:p>
            <a:pPr lvl="1"/>
            <a:r>
              <a:rPr lang="en-GB" altLang="ru-RU" smtClean="0"/>
              <a:t>Второй уровень</a:t>
            </a:r>
          </a:p>
          <a:p>
            <a:pPr lvl="2"/>
            <a:r>
              <a:rPr lang="en-GB" altLang="ru-RU" smtClean="0"/>
              <a:t>Третий уровень</a:t>
            </a:r>
          </a:p>
          <a:p>
            <a:pPr lvl="3"/>
            <a:r>
              <a:rPr lang="en-GB" altLang="ru-RU" smtClean="0"/>
              <a:t>Четвертый уровень</a:t>
            </a:r>
          </a:p>
          <a:p>
            <a:pPr lvl="4"/>
            <a:r>
              <a:rPr lang="en-GB" altLang="ru-RU" smtClean="0"/>
              <a:t>Пятый уровень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DFC08A31-1737-4F31-8593-D7A02834475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2pPr>
      <a:lvl3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3pPr>
      <a:lvl4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4pPr>
      <a:lvl5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8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jpeg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hyperlink" Target="http://www.donland.ru/Default.aspx?pageid=77376" TargetMode="External"/><Relationship Id="rId7" Type="http://schemas.openxmlformats.org/officeDocument/2006/relationships/hyperlink" Target="http://www.donland.ru/Default.aspx?pageid=7726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donland.ru/Default.aspx?pageid=75370" TargetMode="External"/><Relationship Id="rId5" Type="http://schemas.openxmlformats.org/officeDocument/2006/relationships/hyperlink" Target="http://www.donland.ru/Default.aspx?pageid=75373" TargetMode="External"/><Relationship Id="rId4" Type="http://schemas.openxmlformats.org/officeDocument/2006/relationships/hyperlink" Target="http://www.donland.ru/Default.aspx?pageid=753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357188"/>
            <a:ext cx="8358188" cy="2786062"/>
          </a:xfrm>
          <a:solidFill>
            <a:srgbClr val="DCE6F2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mtClean="0"/>
              <a:t>Презентация на тему:</a:t>
            </a:r>
            <a:br>
              <a:rPr lang="ru-RU" altLang="ru-RU" smtClean="0"/>
            </a:br>
            <a:r>
              <a:rPr lang="ru-RU" altLang="ru-RU" b="1" smtClean="0"/>
              <a:t>«80-летию Ростовской области      посвящается»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0225" y="4684713"/>
            <a:ext cx="8143875" cy="1785937"/>
          </a:xfrm>
          <a:solidFill>
            <a:srgbClr val="E6B9B8"/>
          </a:solidFill>
        </p:spPr>
        <p:txBody>
          <a:bodyPr lIns="90000" tIns="45000" rIns="90000" bIns="45000"/>
          <a:lstStyle/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2400" smtClean="0"/>
              <a:t>МБОУ Егорлыкская начальная школа № 5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2400" smtClean="0"/>
              <a:t>х. Прогресс  Егорлыкского района Ростовской области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500063" y="571500"/>
            <a:ext cx="8143875" cy="10001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mtClean="0"/>
              <a:t> Крупные города Ростовской области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7972425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Волгодонск             Ростов                  Таганрог</a:t>
            </a:r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50" y="2143125"/>
            <a:ext cx="2662238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2857500"/>
            <a:ext cx="2259012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29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88" y="3071813"/>
            <a:ext cx="258127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12296" name="AutoShape 7"/>
          <p:cNvCxnSpPr>
            <a:cxnSpLocks noChangeShapeType="1"/>
          </p:cNvCxnSpPr>
          <p:nvPr/>
        </p:nvCxnSpPr>
        <p:spPr bwMode="auto">
          <a:xfrm flipH="1">
            <a:off x="1425575" y="2143125"/>
            <a:ext cx="4763" cy="500063"/>
          </a:xfrm>
          <a:prstGeom prst="bentConnector2">
            <a:avLst/>
          </a:prstGeom>
          <a:noFill/>
          <a:ln w="936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AutoShape 8"/>
          <p:cNvCxnSpPr>
            <a:cxnSpLocks noChangeShapeType="1"/>
          </p:cNvCxnSpPr>
          <p:nvPr/>
        </p:nvCxnSpPr>
        <p:spPr bwMode="auto">
          <a:xfrm>
            <a:off x="7143750" y="2143125"/>
            <a:ext cx="71438" cy="714375"/>
          </a:xfrm>
          <a:prstGeom prst="bentConnector2">
            <a:avLst/>
          </a:prstGeom>
          <a:noFill/>
          <a:ln w="936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AutoShape 9"/>
          <p:cNvCxnSpPr>
            <a:cxnSpLocks noChangeShapeType="1"/>
          </p:cNvCxnSpPr>
          <p:nvPr/>
        </p:nvCxnSpPr>
        <p:spPr bwMode="auto">
          <a:xfrm flipH="1">
            <a:off x="4425950" y="2143125"/>
            <a:ext cx="4763" cy="428625"/>
          </a:xfrm>
          <a:prstGeom prst="bentConnector2">
            <a:avLst/>
          </a:prstGeom>
          <a:noFill/>
          <a:ln w="936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299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4429125"/>
            <a:ext cx="28575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3135313" y="6143625"/>
            <a:ext cx="2406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Новочеркасск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285750"/>
            <a:ext cx="6572250" cy="928688"/>
          </a:xfrm>
          <a:solidFill>
            <a:srgbClr val="31859C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smtClean="0"/>
              <a:t>История донского края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38" y="4143375"/>
            <a:ext cx="4381500" cy="2571750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357313"/>
            <a:ext cx="2286000" cy="3000375"/>
          </a:xfrm>
          <a:prstGeom prst="rect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1428750"/>
            <a:ext cx="3106737" cy="2500313"/>
          </a:xfrm>
          <a:prstGeom prst="rect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2714625" y="1428750"/>
            <a:ext cx="2857500" cy="2571750"/>
          </a:xfrm>
          <a:prstGeom prst="roundRect">
            <a:avLst>
              <a:gd name="adj" fmla="val 16667"/>
            </a:avLst>
          </a:prstGeom>
          <a:solidFill>
            <a:srgbClr val="E83D30">
              <a:alpha val="72940"/>
            </a:srgbClr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В 16 веке на донской земле появляются первые казачьи городки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6715125" y="3571875"/>
            <a:ext cx="16430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Calibri" panose="020F0502020204030204" pitchFamily="34" charset="0"/>
              </a:rPr>
              <a:t>курень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2428875" y="357188"/>
            <a:ext cx="3786188" cy="571500"/>
          </a:xfrm>
          <a:solidFill>
            <a:srgbClr val="E83D30">
              <a:alpha val="72156"/>
            </a:srgbClr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altLang="ru-RU" smtClean="0"/>
              <a:t>Проверь себя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5429250"/>
          </a:xfrm>
          <a:prstGeom prst="rect">
            <a:avLst/>
          </a:prstGeom>
          <a:gradFill rotWithShape="0">
            <a:gsLst>
              <a:gs pos="0">
                <a:srgbClr val="00B050"/>
              </a:gs>
              <a:gs pos="100000">
                <a:srgbClr val="E0E8F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514350" indent="-51276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Как называется коренной житель донского края?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Назовите главный город Ростовской области?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Главная река нашего края?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В какое море она впадает?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Как называется жилище казаков?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В каком году образована Ростовская область? (1937 или 1973)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Кто является губернатором Ростовской области?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Какие на флаге  цвета? О чем они говорят?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Где раньше восходит солнце в Таганроге или в Волгодонске?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Какой город  южнее Ростов -на -Дону или Сальск?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1800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Люби и знай свой край –частицу великой РОССИИ!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Изучай его природу борись за ее чистоту!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Умножай ее обитателей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Пусть воздух и вода будут чистыми и прозрачными!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Оставь добрый след на земле!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0" y="142875"/>
            <a:ext cx="5429250" cy="1143000"/>
          </a:xfrm>
          <a:solidFill>
            <a:srgbClr val="E83D30">
              <a:alpha val="27058"/>
            </a:srgbClr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altLang="ru-RU" smtClean="0"/>
              <a:t>Промышленность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1571625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4071938"/>
            <a:ext cx="350043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1714500"/>
            <a:ext cx="3140075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3595688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14313" y="1071563"/>
            <a:ext cx="364331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Таганрогский автомобильный завод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14313" y="6072188"/>
            <a:ext cx="23574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 Россельмаш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929188" y="6143625"/>
            <a:ext cx="3571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    Ростовская АЭС</a:t>
            </a: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6072188" y="1357313"/>
            <a:ext cx="23574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Цимлянская ГЭС</a:t>
            </a:r>
          </a:p>
        </p:txBody>
      </p:sp>
      <p:pic>
        <p:nvPicPr>
          <p:cNvPr id="410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13" y="2824163"/>
            <a:ext cx="29130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3143250" y="4357688"/>
            <a:ext cx="2428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Росвертол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86812" cy="1928813"/>
          </a:xfrm>
          <a:solidFill>
            <a:srgbClr val="FFC000">
              <a:alpha val="61960"/>
            </a:srgbClr>
          </a:solidFill>
        </p:spPr>
        <p:txBody>
          <a:bodyPr/>
          <a:lstStyle/>
          <a:p>
            <a:pPr algn="just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000" smtClean="0"/>
              <a:t>На юге Русской равнины привольно раскинулись край Тихого Дона. Ранее эти места называли </a:t>
            </a:r>
            <a:r>
              <a:rPr lang="ru-RU" altLang="ru-RU" sz="2000" i="1" smtClean="0"/>
              <a:t>Областью Войска Донского</a:t>
            </a:r>
            <a:r>
              <a:rPr lang="ru-RU" altLang="ru-RU" sz="2000" smtClean="0"/>
              <a:t>, затем </a:t>
            </a:r>
            <a:r>
              <a:rPr lang="ru-RU" altLang="ru-RU" sz="2000" i="1" smtClean="0"/>
              <a:t>Азово-Черноморским</a:t>
            </a:r>
            <a:r>
              <a:rPr lang="ru-RU" altLang="ru-RU" sz="2000" smtClean="0"/>
              <a:t/>
            </a:r>
            <a:r>
              <a:rPr lang="ru-RU" altLang="ru-RU" sz="2000" i="1" smtClean="0"/>
              <a:t>краем,</a:t>
            </a:r>
            <a:r>
              <a:rPr lang="ru-RU" altLang="ru-RU" sz="2000" smtClean="0"/>
              <a:t> а с 1937 года называется Ростовской областью. Поверхность области -это волнистая равнина, с прекрасными пахотными землями(черноземы) удобна  для ведения сельского хозяйства, строительства, городов, заводов, дорог, газопроводов.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03238" y="4672013"/>
            <a:ext cx="8183562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6150" y="2143125"/>
            <a:ext cx="4187825" cy="2786063"/>
          </a:xfrm>
          <a:prstGeom prst="rect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2143125"/>
            <a:ext cx="4214812" cy="2786063"/>
          </a:xfrm>
          <a:prstGeom prst="rect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25" y="4572000"/>
            <a:ext cx="2670175" cy="2000250"/>
          </a:xfrm>
          <a:prstGeom prst="rect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4214813"/>
            <a:ext cx="2165350" cy="2360612"/>
          </a:xfrm>
          <a:prstGeom prst="rect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4857750" cy="1928813"/>
          </a:xfrm>
          <a:solidFill>
            <a:srgbClr val="FF0000">
              <a:alpha val="47842"/>
            </a:srgbClr>
          </a:solidFill>
          <a:ln>
            <a:solidFill>
              <a:srgbClr val="E83D3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2800" smtClean="0"/>
              <a:t>Географическое положение области очень удобно и недаром Ростов называют «воротами Кавказа»,через Азовское море есть выход в  В Черное море</a:t>
            </a: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2700" smtClean="0"/>
              <a:t>1 Воронежская область</a:t>
            </a:r>
            <a:br>
              <a:rPr lang="ru-RU" altLang="ru-RU" sz="2700" smtClean="0"/>
            </a:br>
            <a:r>
              <a:rPr lang="ru-RU" altLang="ru-RU" sz="2700" smtClean="0"/>
              <a:t>2 Волгоградская область</a:t>
            </a:r>
            <a:br>
              <a:rPr lang="ru-RU" altLang="ru-RU" sz="2700" smtClean="0"/>
            </a:br>
            <a:r>
              <a:rPr lang="ru-RU" altLang="ru-RU" sz="2700" smtClean="0"/>
              <a:t>3 Калмыкия</a:t>
            </a:r>
            <a:br>
              <a:rPr lang="ru-RU" altLang="ru-RU" sz="2700" smtClean="0"/>
            </a:br>
            <a:r>
              <a:rPr lang="ru-RU" altLang="ru-RU" sz="2700" smtClean="0"/>
              <a:t>4 Ставропольский край</a:t>
            </a:r>
            <a:br>
              <a:rPr lang="ru-RU" altLang="ru-RU" sz="2700" smtClean="0"/>
            </a:br>
            <a:r>
              <a:rPr lang="ru-RU" altLang="ru-RU" sz="2700" smtClean="0"/>
              <a:t>5 Краснодарский край</a:t>
            </a:r>
            <a:br>
              <a:rPr lang="ru-RU" altLang="ru-RU" sz="2700" smtClean="0"/>
            </a:br>
            <a:r>
              <a:rPr lang="ru-RU" altLang="ru-RU" sz="2700" smtClean="0"/>
              <a:t>6  Украина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714375"/>
            <a:ext cx="5357813" cy="592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571875" y="3643313"/>
            <a:ext cx="2786063" cy="1714500"/>
          </a:xfrm>
          <a:prstGeom prst="rect">
            <a:avLst/>
          </a:prstGeom>
          <a:solidFill>
            <a:srgbClr val="FFFF0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1600" b="1">
                <a:solidFill>
                  <a:srgbClr val="FFFFFF"/>
                </a:solidFill>
                <a:latin typeface="Calibri" panose="020F0502020204030204" pitchFamily="34" charset="0"/>
              </a:rPr>
              <a:t>Ростов - на- Дону</a:t>
            </a: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5786438" y="857250"/>
            <a:ext cx="642937" cy="500063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</a:pPr>
            <a:r>
              <a:rPr lang="ru-RU" altLang="ru-RU" sz="3200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8501063" y="5929313"/>
            <a:ext cx="642937" cy="571500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</a:pPr>
            <a:r>
              <a:rPr lang="ru-RU" altLang="ru-RU" sz="280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4714875" y="5572125"/>
            <a:ext cx="714375" cy="785813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</a:pPr>
            <a:r>
              <a:rPr lang="ru-RU" altLang="ru-RU" sz="280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3857625" y="2643188"/>
            <a:ext cx="857250" cy="785812"/>
          </a:xfrm>
          <a:prstGeom prst="octagon">
            <a:avLst>
              <a:gd name="adj" fmla="val 23148"/>
            </a:avLst>
          </a:prstGeom>
          <a:solidFill>
            <a:srgbClr val="E6B9B8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3200">
                <a:solidFill>
                  <a:srgbClr val="FFFFFF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7358063" y="1285875"/>
            <a:ext cx="1057275" cy="914400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3200">
                <a:solidFill>
                  <a:srgbClr val="FFFFFF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>
            <a:off x="7072313" y="6000750"/>
            <a:ext cx="571500" cy="571500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</a:pPr>
            <a:r>
              <a:rPr lang="ru-RU" altLang="ru-RU" sz="3200">
                <a:solidFill>
                  <a:srgbClr val="FFFFFF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6155" name="AutoShape 10"/>
          <p:cNvSpPr>
            <a:spLocks noChangeArrowheads="1"/>
          </p:cNvSpPr>
          <p:nvPr/>
        </p:nvSpPr>
        <p:spPr bwMode="auto">
          <a:xfrm flipH="1">
            <a:off x="6929438" y="4500563"/>
            <a:ext cx="142875" cy="142875"/>
          </a:xfrm>
          <a:prstGeom prst="flowChartConnector">
            <a:avLst/>
          </a:prstGeom>
          <a:solidFill>
            <a:srgbClr val="FF000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000625" y="4714875"/>
            <a:ext cx="428625" cy="285750"/>
          </a:xfrm>
          <a:prstGeom prst="star5">
            <a:avLst/>
          </a:prstGeom>
          <a:solidFill>
            <a:srgbClr val="FF0000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</a:endParaRPr>
          </a:p>
        </p:txBody>
      </p:sp>
      <p:sp>
        <p:nvSpPr>
          <p:cNvPr id="6157" name="AutoShape 12"/>
          <p:cNvSpPr>
            <a:spLocks noChangeArrowheads="1"/>
          </p:cNvSpPr>
          <p:nvPr/>
        </p:nvSpPr>
        <p:spPr bwMode="auto">
          <a:xfrm>
            <a:off x="357188" y="2286000"/>
            <a:ext cx="3071812" cy="1928813"/>
          </a:xfrm>
          <a:prstGeom prst="flowChartOffpageConnector">
            <a:avLst/>
          </a:prstGeom>
          <a:solidFill>
            <a:srgbClr val="F79646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4000" b="1">
                <a:solidFill>
                  <a:srgbClr val="FFFFFF"/>
                </a:solidFill>
                <a:latin typeface="Calibri" panose="020F0502020204030204" pitchFamily="34" charset="0"/>
              </a:rPr>
              <a:t>Наши соседи:</a:t>
            </a:r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5214938" y="714375"/>
            <a:ext cx="2651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г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072438" cy="1500188"/>
          </a:xfrm>
          <a:solidFill>
            <a:srgbClr val="FAC090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2400" smtClean="0"/>
              <a:t>Ростовская область образована  13 сентября 1937 года. И в 2017 году исполнится 80 лет со дня её основания. Сегодня  главой является губернатор Василий  Голубев. Донской столицей является город  Ростов-на -Дону.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1500" y="2072702"/>
            <a:ext cx="4398963" cy="4523933"/>
          </a:xfrm>
          <a:prstGeom prst="rect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75" y="2071688"/>
            <a:ext cx="3016250" cy="4525962"/>
          </a:xfrm>
          <a:prstGeom prst="rect">
            <a:avLst/>
          </a:prstGeom>
          <a:solidFill>
            <a:srgbClr val="E83D30"/>
          </a:solidFill>
          <a:ln>
            <a:noFill/>
          </a:ln>
          <a:extLs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1857375" y="5000625"/>
            <a:ext cx="285750" cy="285750"/>
          </a:xfrm>
          <a:prstGeom prst="flowChartConnector">
            <a:avLst/>
          </a:prstGeom>
          <a:solidFill>
            <a:srgbClr val="FF000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3429000" y="4857750"/>
            <a:ext cx="142875" cy="142875"/>
          </a:xfrm>
          <a:prstGeom prst="flowChartConnector">
            <a:avLst/>
          </a:prstGeom>
          <a:solidFill>
            <a:srgbClr val="E83D3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solidFill>
            <a:srgbClr val="E46C0A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mtClean="0"/>
              <a:t>Символы Ростовской области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929188" y="1123950"/>
            <a:ext cx="3714750" cy="4616450"/>
          </a:xfrm>
          <a:prstGeom prst="rect">
            <a:avLst/>
          </a:prstGeom>
          <a:solidFill>
            <a:srgbClr val="FCD5B5"/>
          </a:solidFill>
          <a:ln w="12600">
            <a:solidFill>
              <a:srgbClr val="1F497D"/>
            </a:solidFill>
            <a:round/>
            <a:headEnd/>
            <a:tailEnd/>
          </a:ln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2800" u="sng">
                <a:solidFill>
                  <a:srgbClr val="000000"/>
                </a:solidFill>
                <a:latin typeface="Calibri" panose="020F0502020204030204" pitchFamily="34" charset="0"/>
              </a:rPr>
              <a:t>Флаг принят в 1996 г, </a:t>
            </a:r>
          </a:p>
          <a:p>
            <a:pPr algn="just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      он обозначает единство </a:t>
            </a:r>
          </a:p>
          <a:p>
            <a:pPr algn="just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     3-х народов: </a:t>
            </a:r>
            <a:r>
              <a:rPr lang="ru-RU" altLang="ru-RU" sz="2000" b="1" u="sng">
                <a:solidFill>
                  <a:srgbClr val="000000"/>
                </a:solidFill>
                <a:latin typeface="Calibri" panose="020F0502020204030204" pitchFamily="34" charset="0"/>
              </a:rPr>
              <a:t>синий цвет-</a:t>
            </a: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 казаки Дона, </a:t>
            </a:r>
            <a:r>
              <a:rPr lang="ru-RU" altLang="ru-RU" sz="2000" b="1" u="sng">
                <a:solidFill>
                  <a:srgbClr val="000000"/>
                </a:solidFill>
                <a:latin typeface="Calibri" panose="020F0502020204030204" pitchFamily="34" charset="0"/>
              </a:rPr>
              <a:t>желтый</a:t>
            </a: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 – калмыки, </a:t>
            </a:r>
            <a:r>
              <a:rPr lang="ru-RU" altLang="ru-RU" sz="2000" b="1" u="sng">
                <a:solidFill>
                  <a:srgbClr val="000000"/>
                </a:solidFill>
                <a:latin typeface="Calibri" panose="020F0502020204030204" pitchFamily="34" charset="0"/>
              </a:rPr>
              <a:t>красный  цвет-</a:t>
            </a: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русские.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" y="2500313"/>
            <a:ext cx="3286125" cy="3786187"/>
          </a:xfrm>
          <a:prstGeom prst="rect">
            <a:avLst/>
          </a:prstGeom>
          <a:noFill/>
          <a:ln w="12600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571875"/>
            <a:ext cx="4073525" cy="2643188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714375" y="1214438"/>
            <a:ext cx="3357563" cy="857250"/>
          </a:xfrm>
          <a:prstGeom prst="rect">
            <a:avLst/>
          </a:prstGeom>
          <a:solidFill>
            <a:srgbClr val="FCD5B5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FFFF"/>
                </a:solidFill>
                <a:latin typeface="Calibri" panose="020F0502020204030204" pitchFamily="34" charset="0"/>
              </a:rPr>
              <a:t>Герб принят  в 1996 г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85750" y="1000125"/>
            <a:ext cx="2786063" cy="142875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Всего 150 рек 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самые крупные</a:t>
            </a:r>
            <a:r>
              <a:rPr lang="ru-RU" altLang="ru-RU" sz="2000" u="sng">
                <a:solidFill>
                  <a:srgbClr val="FFFFFF"/>
                </a:solidFill>
                <a:latin typeface="Calibri" panose="020F0502020204030204" pitchFamily="34" charset="0"/>
              </a:rPr>
              <a:t>: Дон, </a:t>
            </a: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(1870км.) </a:t>
            </a:r>
            <a:r>
              <a:rPr lang="ru-RU" altLang="ru-RU" sz="2000" u="sng">
                <a:solidFill>
                  <a:srgbClr val="FFFFFF"/>
                </a:solidFill>
                <a:latin typeface="Calibri" panose="020F0502020204030204" pitchFamily="34" charset="0"/>
              </a:rPr>
              <a:t>Северский Донец, Маныч</a:t>
            </a: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,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r>
              <a:rPr lang="ru-RU" altLang="ru-RU" sz="2000" i="1">
                <a:solidFill>
                  <a:srgbClr val="FFFFFF"/>
                </a:solidFill>
                <a:latin typeface="Calibri" panose="020F0502020204030204" pitchFamily="34" charset="0"/>
              </a:rPr>
              <a:t>Сал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71750"/>
            <a:ext cx="2930525" cy="2214563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1571625" y="142875"/>
            <a:ext cx="6000750" cy="785813"/>
          </a:xfrm>
          <a:solidFill>
            <a:srgbClr val="95B3D7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altLang="ru-RU" smtClean="0"/>
              <a:t>Водные ресурсы области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357688"/>
            <a:ext cx="3000375" cy="2249487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6500813" y="1357313"/>
            <a:ext cx="2286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286125" y="1214438"/>
            <a:ext cx="1643063" cy="148590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Цимлянское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водохрани-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лище с 1952г.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6858000" y="1143000"/>
            <a:ext cx="1785938" cy="1643063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Таганрогский залив Азовского моря 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5143500" y="1214438"/>
            <a:ext cx="1500188" cy="1500187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Озеро Маныч-Гудило</a:t>
            </a:r>
          </a:p>
        </p:txBody>
      </p:sp>
      <p:cxnSp>
        <p:nvCxnSpPr>
          <p:cNvPr id="9226" name="AutoShape 9"/>
          <p:cNvCxnSpPr>
            <a:cxnSpLocks noChangeShapeType="1"/>
          </p:cNvCxnSpPr>
          <p:nvPr/>
        </p:nvCxnSpPr>
        <p:spPr bwMode="auto">
          <a:xfrm rot="16200000" flipH="1">
            <a:off x="5357813" y="928688"/>
            <a:ext cx="571500" cy="285750"/>
          </a:xfrm>
          <a:prstGeom prst="bentConnector3">
            <a:avLst>
              <a:gd name="adj1" fmla="val 50000"/>
            </a:avLst>
          </a:prstGeom>
          <a:noFill/>
          <a:ln w="50760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AutoShape 10"/>
          <p:cNvCxnSpPr>
            <a:cxnSpLocks noChangeShapeType="1"/>
          </p:cNvCxnSpPr>
          <p:nvPr/>
        </p:nvCxnSpPr>
        <p:spPr bwMode="auto">
          <a:xfrm rot="16200000" flipH="1">
            <a:off x="7286626" y="857250"/>
            <a:ext cx="571500" cy="428625"/>
          </a:xfrm>
          <a:prstGeom prst="bentConnector3">
            <a:avLst>
              <a:gd name="adj1" fmla="val 50000"/>
            </a:avLst>
          </a:prstGeom>
          <a:noFill/>
          <a:ln w="50760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AutoShape 11"/>
          <p:cNvCxnSpPr>
            <a:cxnSpLocks noChangeShapeType="1"/>
          </p:cNvCxnSpPr>
          <p:nvPr/>
        </p:nvCxnSpPr>
        <p:spPr bwMode="auto">
          <a:xfrm flipH="1">
            <a:off x="2427288" y="785813"/>
            <a:ext cx="646112" cy="500062"/>
          </a:xfrm>
          <a:prstGeom prst="bentConnector3">
            <a:avLst>
              <a:gd name="adj1" fmla="val 50000"/>
            </a:avLst>
          </a:prstGeom>
          <a:noFill/>
          <a:ln w="50760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9" name="AutoShape 12"/>
          <p:cNvCxnSpPr>
            <a:cxnSpLocks noChangeShapeType="1"/>
          </p:cNvCxnSpPr>
          <p:nvPr/>
        </p:nvCxnSpPr>
        <p:spPr bwMode="auto">
          <a:xfrm rot="5400000">
            <a:off x="3643313" y="927100"/>
            <a:ext cx="500062" cy="217488"/>
          </a:xfrm>
          <a:prstGeom prst="bentConnector3">
            <a:avLst>
              <a:gd name="adj1" fmla="val 50032"/>
            </a:avLst>
          </a:prstGeom>
          <a:noFill/>
          <a:ln w="50760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30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6213" y="3143250"/>
            <a:ext cx="2617787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31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0" y="4357688"/>
            <a:ext cx="34067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32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2857500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357438" y="142875"/>
            <a:ext cx="4572000" cy="928688"/>
          </a:xfrm>
          <a:solidFill>
            <a:srgbClr val="FFFF00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altLang="ru-RU" smtClean="0"/>
              <a:t>Сельское хозяйство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0000">
            <a:off x="184150" y="3448050"/>
            <a:ext cx="1906588" cy="2079625"/>
          </a:xfrm>
          <a:prstGeom prst="rect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60000">
            <a:off x="1514475" y="3486150"/>
            <a:ext cx="2382838" cy="1954213"/>
          </a:xfrm>
          <a:prstGeom prst="rect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">
            <a:off x="5303838" y="3184525"/>
            <a:ext cx="1609725" cy="2143125"/>
          </a:xfrm>
          <a:prstGeom prst="rect">
            <a:avLst/>
          </a:prstGeom>
          <a:noFill/>
          <a:ln w="9525">
            <a:solidFill>
              <a:srgbClr val="21596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6643688" y="714375"/>
            <a:ext cx="2357437" cy="2928938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marL="215900" indent="-2159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b="1" u="sng">
                <a:solidFill>
                  <a:srgbClr val="FFFFFF"/>
                </a:solidFill>
                <a:latin typeface="Calibri" panose="020F0502020204030204" pitchFamily="34" charset="0"/>
              </a:rPr>
              <a:t>Животноводство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b="1" u="sng">
                <a:solidFill>
                  <a:srgbClr val="FFFFFF"/>
                </a:solidFill>
                <a:latin typeface="Calibri" panose="020F0502020204030204" pitchFamily="34" charset="0"/>
              </a:rPr>
              <a:t>(40%)</a:t>
            </a:r>
          </a:p>
          <a:p>
            <a:pPr eaLnBrk="1" hangingPunct="1">
              <a:lnSpc>
                <a:spcPct val="100000"/>
              </a:lnSpc>
            </a:pPr>
            <a:endParaRPr lang="ru-RU" altLang="ru-RU" b="1" u="sng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скотоводство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(молочное и мясное)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овцеводство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коневодство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птицеводство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рыболовство</a:t>
            </a:r>
          </a:p>
          <a:p>
            <a:pPr algn="ctr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142875" y="785813"/>
            <a:ext cx="2571750" cy="2643187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marL="215900" indent="-2159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ru-RU" altLang="ru-RU" b="1" u="sng">
                <a:solidFill>
                  <a:srgbClr val="FFFFFF"/>
                </a:solidFill>
                <a:latin typeface="Calibri" panose="020F0502020204030204" pitchFamily="34" charset="0"/>
              </a:rPr>
              <a:t> Растениеводство 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b="1">
                <a:solidFill>
                  <a:srgbClr val="FFFFFF"/>
                </a:solidFill>
                <a:latin typeface="Calibri" panose="020F0502020204030204" pitchFamily="34" charset="0"/>
              </a:rPr>
              <a:t>             (60 %)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зерновые культуры      (пшеница    рис  соя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    гречка) </a:t>
            </a:r>
          </a:p>
          <a:p>
            <a:pPr eaLnBrk="1" hangingPunct="1">
              <a:lnSpc>
                <a:spcPct val="100000"/>
              </a:lnSpc>
              <a:buClr>
                <a:srgbClr val="FFC00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подсолнечник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овощеводство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садоводство 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виноградарство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3143250" y="1357313"/>
            <a:ext cx="3143250" cy="1571625"/>
          </a:xfrm>
          <a:prstGeom prst="flowChartProcess">
            <a:avLst/>
          </a:prstGeom>
          <a:solidFill>
            <a:srgbClr val="C4BD97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FFFFFF"/>
                </a:solidFill>
                <a:latin typeface="Calibri" panose="020F0502020204030204" pitchFamily="34" charset="0"/>
              </a:rPr>
              <a:t>Главное  богатство- это черноземные почвы. Их более 65 %</a:t>
            </a:r>
          </a:p>
        </p:txBody>
      </p:sp>
      <p:pic>
        <p:nvPicPr>
          <p:cNvPr id="10249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60000">
            <a:off x="6973888" y="3529013"/>
            <a:ext cx="2044700" cy="1571625"/>
          </a:xfrm>
          <a:prstGeom prst="rect">
            <a:avLst/>
          </a:prstGeom>
          <a:noFill/>
          <a:ln w="9525">
            <a:solidFill>
              <a:srgbClr val="4BAC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1913" y="5119688"/>
            <a:ext cx="2312987" cy="1609725"/>
          </a:xfrm>
          <a:prstGeom prst="rect">
            <a:avLst/>
          </a:prstGeom>
          <a:noFill/>
          <a:ln w="9525">
            <a:solidFill>
              <a:srgbClr val="31859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780000">
            <a:off x="7200900" y="5045075"/>
            <a:ext cx="1800225" cy="1441450"/>
          </a:xfrm>
          <a:prstGeom prst="rect">
            <a:avLst/>
          </a:prstGeom>
          <a:noFill/>
          <a:ln w="9525">
            <a:solidFill>
              <a:srgbClr val="31859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">
            <a:off x="142875" y="5357813"/>
            <a:ext cx="2095500" cy="1339850"/>
          </a:xfrm>
          <a:prstGeom prst="rect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3" name="Picture 1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00000">
            <a:off x="2070100" y="5429250"/>
            <a:ext cx="187801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10254" name="AutoShape 13"/>
          <p:cNvCxnSpPr>
            <a:cxnSpLocks noChangeShapeType="1"/>
          </p:cNvCxnSpPr>
          <p:nvPr/>
        </p:nvCxnSpPr>
        <p:spPr bwMode="auto">
          <a:xfrm>
            <a:off x="1428750" y="785813"/>
            <a:ext cx="571500" cy="1587"/>
          </a:xfrm>
          <a:prstGeom prst="bentConnector2">
            <a:avLst/>
          </a:prstGeom>
          <a:noFill/>
          <a:ln w="936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AutoShape 14"/>
          <p:cNvCxnSpPr>
            <a:cxnSpLocks noChangeShapeType="1"/>
          </p:cNvCxnSpPr>
          <p:nvPr/>
        </p:nvCxnSpPr>
        <p:spPr bwMode="auto">
          <a:xfrm>
            <a:off x="6929438" y="606425"/>
            <a:ext cx="893762" cy="1079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AutoShape 15"/>
          <p:cNvCxnSpPr>
            <a:cxnSpLocks noChangeShapeType="1"/>
          </p:cNvCxnSpPr>
          <p:nvPr/>
        </p:nvCxnSpPr>
        <p:spPr bwMode="auto">
          <a:xfrm flipH="1">
            <a:off x="1427163" y="571500"/>
            <a:ext cx="1074737" cy="214313"/>
          </a:xfrm>
          <a:prstGeom prst="bentConnector3">
            <a:avLst>
              <a:gd name="adj1" fmla="val 49981"/>
            </a:avLst>
          </a:prstGeom>
          <a:noFill/>
          <a:ln w="936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2500313" y="2786063"/>
            <a:ext cx="4572000" cy="3000375"/>
          </a:xfrm>
          <a:prstGeom prst="flowChartProcess">
            <a:avLst/>
          </a:prstGeom>
          <a:solidFill>
            <a:srgbClr val="FFFF0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3"/>
              </a:rPr>
              <a:t/>
            </a:r>
            <a:r>
              <a:rPr lang="ru-RU" altLang="ru-RU" sz="2800">
                <a:solidFill>
                  <a:schemeClr val="accent2"/>
                </a:solidFill>
                <a:latin typeface="Calibri" panose="020F0502020204030204" pitchFamily="34" charset="0"/>
                <a:hlinkClick r:id="rId3"/>
              </a:rPr>
              <a:t>Крупные города области Ростов-на- Дону  1 млн чел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3"/>
              </a:rPr>
              <a:t>Таганрог 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        — 282 тыс. чел.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4"/>
              </a:rPr>
              <a:t>Шахты 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— 255 тыс.чел.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5"/>
              </a:rPr>
              <a:t>Новочеркасск 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— 185 тыс.ч.  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6"/>
              </a:rPr>
              <a:t>Волгодонск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 — 173 тыс. чел.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7"/>
              </a:rPr>
              <a:t>Новошахтинск 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— 118 тыс.ч.</a:t>
            </a:r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500063" y="1285875"/>
            <a:ext cx="8429625" cy="1214438"/>
          </a:xfrm>
          <a:prstGeom prst="flowChartProcess">
            <a:avLst/>
          </a:prstGeom>
          <a:solidFill>
            <a:srgbClr val="77933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FFFFFF"/>
                </a:solidFill>
                <a:latin typeface="Calibri" panose="020F0502020204030204" pitchFamily="34" charset="0"/>
              </a:rPr>
              <a:t>Население 4. 260. 000 человек.  Большинство проживают в городах ,почти 70 %. По составу это – русские 89, армяне 3 %</a:t>
            </a:r>
          </a:p>
          <a:p>
            <a:pPr algn="just"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FFFFFF"/>
                </a:solidFill>
                <a:latin typeface="Calibri" panose="020F0502020204030204" pitchFamily="34" charset="0"/>
              </a:rPr>
              <a:t> украинцы 3% и другие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3000375" y="274638"/>
            <a:ext cx="3357563" cy="868362"/>
          </a:xfrm>
          <a:solidFill>
            <a:srgbClr val="E83D30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altLang="ru-RU" smtClean="0"/>
              <a:t>Население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545</Words>
  <Application>Microsoft Office PowerPoint</Application>
  <PresentationFormat>Экран (4:3)</PresentationFormat>
  <Paragraphs>129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Unicode MS</vt:lpstr>
      <vt:lpstr>Calibri</vt:lpstr>
      <vt:lpstr>Times New Roman</vt:lpstr>
      <vt:lpstr>Wingdings</vt:lpstr>
      <vt:lpstr>Тема Office</vt:lpstr>
      <vt:lpstr>1_Тема Office</vt:lpstr>
      <vt:lpstr>Презентация на тему: «80-летию Ростовской области      посвящается»</vt:lpstr>
      <vt:lpstr>Промышленность</vt:lpstr>
      <vt:lpstr>На юге Русской равнины привольно раскинулись край Тихого Дона. Ранее эти места называли Областью Войска Донского, затем Азово-Черноморским краем, а с 1937 года называется Ростовской областью. Поверхность области -это волнистая равнина, с прекрасными пахотными землями(черноземы) удобна  для ведения сельского хозяйства, строительства, городов, заводов, дорог, газопроводов.</vt:lpstr>
      <vt:lpstr>         Географическое положение области очень удобно и недаром Ростов называют «воротами Кавказа»,через Азовское море есть выход в  В Черное море      1 Воронежская область 2 Волгоградская область 3 Калмыкия 4 Ставропольский край 5 Краснодарский край 6  Украина</vt:lpstr>
      <vt:lpstr>Ростовская область образована  13 сентября 1937 года. И в 2017 году исполнится 80 лет со дня её основания. Сегодня  главой является губернатор Василий  Голубев. Донской столицей является город  Ростов-на -Дону. </vt:lpstr>
      <vt:lpstr>Символы Ростовской области</vt:lpstr>
      <vt:lpstr>Водные ресурсы области</vt:lpstr>
      <vt:lpstr>Сельское хозяйство</vt:lpstr>
      <vt:lpstr>Население</vt:lpstr>
      <vt:lpstr> Крупные города Ростовской области</vt:lpstr>
      <vt:lpstr>История донского края</vt:lpstr>
      <vt:lpstr>Проверь себя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«80-летию Ростовской области      посвящается»</dc:title>
  <dc:creator>User</dc:creator>
  <cp:lastModifiedBy>User</cp:lastModifiedBy>
  <cp:revision>6</cp:revision>
  <cp:lastPrinted>1601-01-01T00:00:00Z</cp:lastPrinted>
  <dcterms:created xsi:type="dcterms:W3CDTF">1601-01-01T00:00:00Z</dcterms:created>
  <dcterms:modified xsi:type="dcterms:W3CDTF">2021-11-22T15:16:07Z</dcterms:modified>
</cp:coreProperties>
</file>