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6C95E2B-D01D-44E2-A17A-11423248818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F863E294-9632-4C4F-9A36-B9640C924D1B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0FF7A779-C51A-48CF-B3E9-CE74DA4DBA0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635AEC43-13D2-4D2C-89C0-2624E38FE8EF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47832480-3B90-4477-85F8-9568DAB9691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70A93413-FA4D-48DE-815C-01AC2A3726E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431FA0AB-520A-468A-B3C7-EC6446AC182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4320FA0B-57AD-4C3C-BB0E-9EF7B58AE20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91F9C3FE-E055-4B21-AD25-90DB2E5CF1C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ED38CE8D-1C61-442A-B9CD-5AA2F730C48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25D3A7C2-EA94-4847-BAA7-726454EA0CB7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BC0E4018-0368-41FD-AF02-F88585FB2291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9AEB31DD-EC78-4CB4-AD08-EA452DD1EC3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/>
            <a:fld id="{18447465-D603-45D2-8526-21DA67697D8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B97DF-F8BA-4210-BDBC-16D076A892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267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DD4FE-0BCC-4B34-82EE-FF9AA5DE2D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42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DA833-DEE9-496C-8D9D-565CABD942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9539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EBBCC-DD71-4680-8ABF-BE7DE49473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78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F709A-3FA4-4EFB-8238-6806C0630A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839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04AA8-AB94-415A-88A9-C4E7FB6177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2373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92965-726A-4D89-8230-9DAAF34B60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3819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C535C-7EE4-46D6-85B3-F60BD19D1D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1462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16D01-A2ED-4356-B8BF-69A4A917D1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5746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6AC96-77C3-4F55-B838-22DC966241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526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7C2BC-8329-48E3-83CA-46EC755AE2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88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2364D-D885-4D0F-BC4B-6BD055FF50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5980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CA2C7-F52F-4850-85B3-4EF1AA69BC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1783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426F8-AA81-4665-A0B9-0931E95995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2651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7177D-8DA7-4B6E-AA6C-78394026EF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3525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4BB46-966D-4C2E-8E99-56CB29D754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763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810F7-E2E5-4546-ABA7-4D06723546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848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67D3F-4D80-47E0-851E-68B1D0A6D4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170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642FC-1712-405F-8EB1-9594F8A2FE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627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586FC-BD4F-46E5-B81E-8AAAB9C3A0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277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3BC24-7D61-4536-9739-935FC23AF0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144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93883-F3E2-4AC6-90D3-6D0F0DF4FB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531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EFB21-2F92-4217-BAE3-8531D1BA75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146041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7AD92512-9A82-43B4-B2BD-1516C32A2D0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6854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2pPr>
      <a:lvl3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3pPr>
      <a:lvl4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4pPr>
      <a:lvl5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8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0"/>
            <a:r>
              <a:rPr lang="en-GB" altLang="ru-RU" smtClean="0"/>
              <a:t>Девятый уровень структурыОбразец текста</a:t>
            </a:r>
          </a:p>
          <a:p>
            <a:pPr lvl="1"/>
            <a:r>
              <a:rPr lang="en-GB" altLang="ru-RU" smtClean="0"/>
              <a:t>Второй уровень</a:t>
            </a:r>
          </a:p>
          <a:p>
            <a:pPr lvl="2"/>
            <a:r>
              <a:rPr lang="en-GB" altLang="ru-RU" smtClean="0"/>
              <a:t>Третий уровень</a:t>
            </a:r>
          </a:p>
          <a:p>
            <a:pPr lvl="3"/>
            <a:r>
              <a:rPr lang="en-GB" altLang="ru-RU" smtClean="0"/>
              <a:t>Четвертый уровень</a:t>
            </a:r>
          </a:p>
          <a:p>
            <a:pPr lvl="4"/>
            <a:r>
              <a:rPr lang="en-GB" altLang="ru-RU" smtClean="0"/>
              <a:t>Пятый уровень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5.1.17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C3D75BAF-04BE-4A2B-994C-E04BE628C70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2pPr>
      <a:lvl3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3pPr>
      <a:lvl4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4pPr>
      <a:lvl5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8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jpeg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hyperlink" Target="http://www.donland.ru/Default.aspx?pageid=77376" TargetMode="External"/><Relationship Id="rId7" Type="http://schemas.openxmlformats.org/officeDocument/2006/relationships/hyperlink" Target="http://www.donland.ru/Default.aspx?pageid=7726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donland.ru/Default.aspx?pageid=75370" TargetMode="External"/><Relationship Id="rId5" Type="http://schemas.openxmlformats.org/officeDocument/2006/relationships/hyperlink" Target="http://www.donland.ru/Default.aspx?pageid=75373" TargetMode="External"/><Relationship Id="rId4" Type="http://schemas.openxmlformats.org/officeDocument/2006/relationships/hyperlink" Target="http://www.donland.ru/Default.aspx?pageid=753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357188"/>
            <a:ext cx="8358188" cy="2786062"/>
          </a:xfrm>
          <a:solidFill>
            <a:srgbClr val="DCE6F2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mtClean="0"/>
              <a:t>Презентация на тему:</a:t>
            </a:r>
            <a:br>
              <a:rPr lang="ru-RU" altLang="ru-RU" smtClean="0"/>
            </a:br>
            <a:r>
              <a:rPr lang="ru-RU" altLang="ru-RU" b="1" smtClean="0"/>
              <a:t>«80-летию Ростовской области      посвящается»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0225" y="4684713"/>
            <a:ext cx="8143875" cy="1785937"/>
          </a:xfrm>
          <a:solidFill>
            <a:srgbClr val="E6B9B8"/>
          </a:solidFill>
        </p:spPr>
        <p:txBody>
          <a:bodyPr lIns="90000" tIns="45000" rIns="90000" bIns="45000"/>
          <a:lstStyle/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2400" smtClean="0"/>
              <a:t>МБОУ Егорлыкская начальная школа № 5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2400" smtClean="0"/>
              <a:t>х. Прогресс  Егорлыкского района Ростовской области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500063" y="571500"/>
            <a:ext cx="8143875" cy="10001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mtClean="0"/>
              <a:t> Крупные города Ростовской области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7972425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Волгодонск             Ростов                  Таганрог</a:t>
            </a:r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50" y="2143125"/>
            <a:ext cx="2662238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2857500"/>
            <a:ext cx="2259012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29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88" y="3071813"/>
            <a:ext cx="258127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12296" name="AutoShape 7"/>
          <p:cNvCxnSpPr>
            <a:cxnSpLocks noChangeShapeType="1"/>
          </p:cNvCxnSpPr>
          <p:nvPr/>
        </p:nvCxnSpPr>
        <p:spPr bwMode="auto">
          <a:xfrm flipH="1">
            <a:off x="1425575" y="2143125"/>
            <a:ext cx="4763" cy="500063"/>
          </a:xfrm>
          <a:prstGeom prst="bentConnector2">
            <a:avLst/>
          </a:prstGeom>
          <a:noFill/>
          <a:ln w="936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AutoShape 8"/>
          <p:cNvCxnSpPr>
            <a:cxnSpLocks noChangeShapeType="1"/>
          </p:cNvCxnSpPr>
          <p:nvPr/>
        </p:nvCxnSpPr>
        <p:spPr bwMode="auto">
          <a:xfrm>
            <a:off x="7143750" y="2143125"/>
            <a:ext cx="71438" cy="714375"/>
          </a:xfrm>
          <a:prstGeom prst="bentConnector2">
            <a:avLst/>
          </a:prstGeom>
          <a:noFill/>
          <a:ln w="936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AutoShape 9"/>
          <p:cNvCxnSpPr>
            <a:cxnSpLocks noChangeShapeType="1"/>
          </p:cNvCxnSpPr>
          <p:nvPr/>
        </p:nvCxnSpPr>
        <p:spPr bwMode="auto">
          <a:xfrm flipH="1">
            <a:off x="4425950" y="2143125"/>
            <a:ext cx="4763" cy="428625"/>
          </a:xfrm>
          <a:prstGeom prst="bentConnector2">
            <a:avLst/>
          </a:prstGeom>
          <a:noFill/>
          <a:ln w="936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299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4429125"/>
            <a:ext cx="28575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3135313" y="6143625"/>
            <a:ext cx="2406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000000"/>
                </a:solidFill>
                <a:latin typeface="Calibri" panose="020F0502020204030204" pitchFamily="34" charset="0"/>
              </a:rPr>
              <a:t>Новочеркасск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0" y="285750"/>
            <a:ext cx="6572250" cy="928688"/>
          </a:xfrm>
          <a:solidFill>
            <a:srgbClr val="31859C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ru-RU" smtClean="0"/>
              <a:t>История донского края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38" y="4143375"/>
            <a:ext cx="4381500" cy="2571750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357313"/>
            <a:ext cx="2286000" cy="3000375"/>
          </a:xfrm>
          <a:prstGeom prst="rect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1428750"/>
            <a:ext cx="3106737" cy="2500313"/>
          </a:xfrm>
          <a:prstGeom prst="rect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2714625" y="1428750"/>
            <a:ext cx="2857500" cy="2571750"/>
          </a:xfrm>
          <a:prstGeom prst="roundRect">
            <a:avLst>
              <a:gd name="adj" fmla="val 16667"/>
            </a:avLst>
          </a:prstGeom>
          <a:solidFill>
            <a:srgbClr val="E83D30">
              <a:alpha val="72940"/>
            </a:srgbClr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В 16 веке на донской земле появляются первые казачьи городки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6715125" y="3571875"/>
            <a:ext cx="16430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Calibri" panose="020F0502020204030204" pitchFamily="34" charset="0"/>
              </a:rPr>
              <a:t>курень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2428875" y="357188"/>
            <a:ext cx="3786188" cy="571500"/>
          </a:xfrm>
          <a:solidFill>
            <a:srgbClr val="E83D30">
              <a:alpha val="72156"/>
            </a:srgbClr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altLang="ru-RU" smtClean="0"/>
              <a:t>Проверь себя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5429250"/>
          </a:xfrm>
          <a:prstGeom prst="rect">
            <a:avLst/>
          </a:prstGeom>
          <a:gradFill rotWithShape="0">
            <a:gsLst>
              <a:gs pos="0">
                <a:srgbClr val="00B050"/>
              </a:gs>
              <a:gs pos="100000">
                <a:srgbClr val="E0E8F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514350" indent="-51276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Как называется коренной житель донского края?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Назовите главный город Ростовской области?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Главная река нашего края?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В какое море она впадает?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Как называется жилище казаков?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В каком году образована Ростовская область? (1937 или 1973)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Кто является губернатором Ростовской области? 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Какие на флаге  цвета? О чем они говорят?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Где раньше восходит солнце в Таганроге или в Волгодонске?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Times New Roman" panose="02020603050405020304" pitchFamily="18" charset="0"/>
              <a:buAutoNum type="arabicPeriod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Какой город  южнее Ростов -на -Дону или Сальск?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altLang="ru-RU" sz="1800" smtClean="0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Люби и знай свой край –частицу великой РОССИИ!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Изучай его природу борись за ее чистоту!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Умножай ее обитателей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Пусть воздух и вода будут чистыми и прозрачными!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>
                <a:solidFill>
                  <a:srgbClr val="000000"/>
                </a:solidFill>
                <a:latin typeface="Calibri" panose="020F0502020204030204" pitchFamily="34" charset="0"/>
              </a:rPr>
              <a:t>Оставь добрый след на земле!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0" y="142875"/>
            <a:ext cx="5429250" cy="1143000"/>
          </a:xfrm>
          <a:solidFill>
            <a:srgbClr val="E83D30">
              <a:alpha val="27058"/>
            </a:srgbClr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altLang="ru-RU" smtClean="0"/>
              <a:t>Промышленность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1571625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4071938"/>
            <a:ext cx="350043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1714500"/>
            <a:ext cx="3140075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3595688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14313" y="1071563"/>
            <a:ext cx="364331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Таганрогский автомобильный завод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14313" y="6072188"/>
            <a:ext cx="23574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 Россельмаш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929188" y="6143625"/>
            <a:ext cx="3571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    Ростовская АЭС</a:t>
            </a: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6072188" y="1357313"/>
            <a:ext cx="23574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Цимлянская ГЭС</a:t>
            </a:r>
          </a:p>
        </p:txBody>
      </p:sp>
      <p:pic>
        <p:nvPicPr>
          <p:cNvPr id="410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13" y="2824163"/>
            <a:ext cx="2913062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3143250" y="4357688"/>
            <a:ext cx="2428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>Росвертол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786812" cy="1928813"/>
          </a:xfrm>
          <a:solidFill>
            <a:srgbClr val="FFC000">
              <a:alpha val="61960"/>
            </a:srgbClr>
          </a:solidFill>
        </p:spPr>
        <p:txBody>
          <a:bodyPr/>
          <a:lstStyle/>
          <a:p>
            <a:pPr algn="just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000" smtClean="0"/>
              <a:t>На юге Русской равнины привольно раскинулись край Тихого Дона. Ранее эти места называли </a:t>
            </a:r>
            <a:r>
              <a:rPr lang="ru-RU" altLang="ru-RU" sz="2000" i="1" smtClean="0"/>
              <a:t>Областью Войска Донского</a:t>
            </a:r>
            <a:r>
              <a:rPr lang="ru-RU" altLang="ru-RU" sz="2000" smtClean="0"/>
              <a:t>, затем </a:t>
            </a:r>
            <a:r>
              <a:rPr lang="ru-RU" altLang="ru-RU" sz="2000" i="1" smtClean="0"/>
              <a:t>Азово-Черноморским</a:t>
            </a:r>
            <a:r>
              <a:rPr lang="ru-RU" altLang="ru-RU" sz="2000" smtClean="0"/>
              <a:t/>
            </a:r>
            <a:r>
              <a:rPr lang="ru-RU" altLang="ru-RU" sz="2000" i="1" smtClean="0"/>
              <a:t>краем,</a:t>
            </a:r>
            <a:r>
              <a:rPr lang="ru-RU" altLang="ru-RU" sz="2000" smtClean="0"/>
              <a:t> а с 1937 года называется Ростовской областью. Поверхность области -это волнистая равнина, с прекрасными пахотными землями(черноземы) удобна  для ведения сельского хозяйства, строительства, городов, заводов, дорог, газопроводов.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03238" y="4672013"/>
            <a:ext cx="8183562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6150" y="2143125"/>
            <a:ext cx="4187825" cy="2786063"/>
          </a:xfrm>
          <a:prstGeom prst="rect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2143125"/>
            <a:ext cx="4214812" cy="2786063"/>
          </a:xfrm>
          <a:prstGeom prst="rect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25" y="4572000"/>
            <a:ext cx="2670175" cy="2000250"/>
          </a:xfrm>
          <a:prstGeom prst="rect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4214813"/>
            <a:ext cx="2165350" cy="2360612"/>
          </a:xfrm>
          <a:prstGeom prst="rect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4857750" cy="1928813"/>
          </a:xfrm>
          <a:solidFill>
            <a:srgbClr val="FF0000">
              <a:alpha val="47842"/>
            </a:srgbClr>
          </a:solidFill>
          <a:ln>
            <a:solidFill>
              <a:srgbClr val="E83D3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2800" smtClean="0"/>
              <a:t>Географическое положение области очень удобно и недаром Ростов называют «воротами Кавказа»,через Азовское море есть выход в  В Черное море</a:t>
            </a: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2700" smtClean="0"/>
              <a:t>1 Воронежская область</a:t>
            </a:r>
            <a:br>
              <a:rPr lang="ru-RU" altLang="ru-RU" sz="2700" smtClean="0"/>
            </a:br>
            <a:r>
              <a:rPr lang="ru-RU" altLang="ru-RU" sz="2700" smtClean="0"/>
              <a:t>2 Волгоградская область</a:t>
            </a:r>
            <a:br>
              <a:rPr lang="ru-RU" altLang="ru-RU" sz="2700" smtClean="0"/>
            </a:br>
            <a:r>
              <a:rPr lang="ru-RU" altLang="ru-RU" sz="2700" smtClean="0"/>
              <a:t>3 Калмыкия</a:t>
            </a:r>
            <a:br>
              <a:rPr lang="ru-RU" altLang="ru-RU" sz="2700" smtClean="0"/>
            </a:br>
            <a:r>
              <a:rPr lang="ru-RU" altLang="ru-RU" sz="2700" smtClean="0"/>
              <a:t>4 Ставропольский край</a:t>
            </a:r>
            <a:br>
              <a:rPr lang="ru-RU" altLang="ru-RU" sz="2700" smtClean="0"/>
            </a:br>
            <a:r>
              <a:rPr lang="ru-RU" altLang="ru-RU" sz="2700" smtClean="0"/>
              <a:t>5 Краснодарский край</a:t>
            </a:r>
            <a:br>
              <a:rPr lang="ru-RU" altLang="ru-RU" sz="2700" smtClean="0"/>
            </a:br>
            <a:r>
              <a:rPr lang="ru-RU" altLang="ru-RU" sz="2700" smtClean="0"/>
              <a:t>6  Украина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714375"/>
            <a:ext cx="5357813" cy="592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571875" y="3643313"/>
            <a:ext cx="2786063" cy="1714500"/>
          </a:xfrm>
          <a:prstGeom prst="rect">
            <a:avLst/>
          </a:prstGeom>
          <a:solidFill>
            <a:srgbClr val="FFFF0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1600" b="1">
                <a:solidFill>
                  <a:srgbClr val="FFFFFF"/>
                </a:solidFill>
                <a:latin typeface="Calibri" panose="020F0502020204030204" pitchFamily="34" charset="0"/>
              </a:rPr>
              <a:t>Ростов - на- Дону</a:t>
            </a: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5786438" y="857250"/>
            <a:ext cx="642937" cy="500063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</a:pPr>
            <a:r>
              <a:rPr lang="ru-RU" altLang="ru-RU" sz="3200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8501063" y="5929313"/>
            <a:ext cx="642937" cy="571500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</a:pPr>
            <a:r>
              <a:rPr lang="ru-RU" altLang="ru-RU" sz="280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4714875" y="5572125"/>
            <a:ext cx="714375" cy="785813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</a:pPr>
            <a:r>
              <a:rPr lang="ru-RU" altLang="ru-RU" sz="280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3857625" y="2643188"/>
            <a:ext cx="857250" cy="785812"/>
          </a:xfrm>
          <a:prstGeom prst="octagon">
            <a:avLst>
              <a:gd name="adj" fmla="val 23148"/>
            </a:avLst>
          </a:prstGeom>
          <a:solidFill>
            <a:srgbClr val="E6B9B8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3200">
                <a:solidFill>
                  <a:srgbClr val="FFFFFF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7358063" y="1285875"/>
            <a:ext cx="1057275" cy="914400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3200">
                <a:solidFill>
                  <a:srgbClr val="FFFFFF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>
            <a:off x="7072313" y="6000750"/>
            <a:ext cx="571500" cy="571500"/>
          </a:xfrm>
          <a:prstGeom prst="octagon">
            <a:avLst>
              <a:gd name="adj" fmla="val 23148"/>
            </a:avLst>
          </a:prstGeom>
          <a:solidFill>
            <a:srgbClr val="E6E0E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</a:pPr>
            <a:r>
              <a:rPr lang="ru-RU" altLang="ru-RU" sz="3200">
                <a:solidFill>
                  <a:srgbClr val="FFFFFF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6155" name="AutoShape 10"/>
          <p:cNvSpPr>
            <a:spLocks noChangeArrowheads="1"/>
          </p:cNvSpPr>
          <p:nvPr/>
        </p:nvSpPr>
        <p:spPr bwMode="auto">
          <a:xfrm flipH="1">
            <a:off x="6929438" y="4500563"/>
            <a:ext cx="142875" cy="142875"/>
          </a:xfrm>
          <a:prstGeom prst="flowChartConnector">
            <a:avLst/>
          </a:prstGeom>
          <a:solidFill>
            <a:srgbClr val="FF000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000625" y="4714875"/>
            <a:ext cx="428625" cy="285750"/>
          </a:xfrm>
          <a:prstGeom prst="star5">
            <a:avLst/>
          </a:prstGeom>
          <a:solidFill>
            <a:srgbClr val="FF0000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</a:endParaRPr>
          </a:p>
        </p:txBody>
      </p:sp>
      <p:sp>
        <p:nvSpPr>
          <p:cNvPr id="6157" name="AutoShape 12"/>
          <p:cNvSpPr>
            <a:spLocks noChangeArrowheads="1"/>
          </p:cNvSpPr>
          <p:nvPr/>
        </p:nvSpPr>
        <p:spPr bwMode="auto">
          <a:xfrm>
            <a:off x="357188" y="2286000"/>
            <a:ext cx="3071812" cy="1928813"/>
          </a:xfrm>
          <a:prstGeom prst="flowChartOffpageConnector">
            <a:avLst/>
          </a:prstGeom>
          <a:solidFill>
            <a:srgbClr val="F79646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4000" b="1">
                <a:solidFill>
                  <a:srgbClr val="FFFFFF"/>
                </a:solidFill>
                <a:latin typeface="Calibri" panose="020F0502020204030204" pitchFamily="34" charset="0"/>
              </a:rPr>
              <a:t>Наши соседи:</a:t>
            </a:r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5214938" y="714375"/>
            <a:ext cx="2651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altLang="ru-RU" dirty="0">
                <a:solidFill>
                  <a:srgbClr val="000000"/>
                </a:solidFill>
                <a:latin typeface="Calibri" panose="020F0502020204030204" pitchFamily="34" charset="0"/>
              </a:rPr>
              <a:t>г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072438" cy="1500188"/>
          </a:xfrm>
          <a:solidFill>
            <a:srgbClr val="FAC090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2400" smtClean="0"/>
              <a:t>Ростовская область образована  13 сентября 1937 года. И в 2017 году исполнится 80 лет со дня её основания. Сегодня  главой является губернатор Василий  Голубев. Донской столицей является город  Ростов-на -Дону.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500" y="2072702"/>
            <a:ext cx="4398963" cy="4523933"/>
          </a:xfrm>
          <a:prstGeom prst="rect">
            <a:avLst/>
          </a:prstGeom>
          <a:noFill/>
          <a:ln w="95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75" y="2071688"/>
            <a:ext cx="3016250" cy="4525962"/>
          </a:xfrm>
          <a:prstGeom prst="rect">
            <a:avLst/>
          </a:prstGeom>
          <a:solidFill>
            <a:srgbClr val="E83D30"/>
          </a:solidFill>
          <a:ln>
            <a:noFill/>
          </a:ln>
          <a:extLs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1857375" y="5000625"/>
            <a:ext cx="285750" cy="285750"/>
          </a:xfrm>
          <a:prstGeom prst="flowChartConnector">
            <a:avLst/>
          </a:prstGeom>
          <a:solidFill>
            <a:srgbClr val="FF000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3429000" y="4857750"/>
            <a:ext cx="142875" cy="142875"/>
          </a:xfrm>
          <a:prstGeom prst="flowChartConnector">
            <a:avLst/>
          </a:prstGeom>
          <a:solidFill>
            <a:srgbClr val="E83D3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solidFill>
            <a:srgbClr val="E46C0A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mtClean="0"/>
              <a:t>Символы Ростовской области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929188" y="1123950"/>
            <a:ext cx="3714750" cy="4616450"/>
          </a:xfrm>
          <a:prstGeom prst="rect">
            <a:avLst/>
          </a:prstGeom>
          <a:solidFill>
            <a:srgbClr val="FCD5B5"/>
          </a:solidFill>
          <a:ln w="12600">
            <a:solidFill>
              <a:srgbClr val="1F497D"/>
            </a:solidFill>
            <a:round/>
            <a:headEnd/>
            <a:tailEnd/>
          </a:ln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2800" u="sng">
                <a:solidFill>
                  <a:srgbClr val="000000"/>
                </a:solidFill>
                <a:latin typeface="Calibri" panose="020F0502020204030204" pitchFamily="34" charset="0"/>
              </a:rPr>
              <a:t>Флаг принят в 1996 г, </a:t>
            </a:r>
          </a:p>
          <a:p>
            <a:pPr algn="just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      он обозначает единство </a:t>
            </a:r>
          </a:p>
          <a:p>
            <a:pPr algn="just"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     3-х народов: </a:t>
            </a:r>
            <a:r>
              <a:rPr lang="ru-RU" altLang="ru-RU" sz="2000" b="1" u="sng">
                <a:solidFill>
                  <a:srgbClr val="000000"/>
                </a:solidFill>
                <a:latin typeface="Calibri" panose="020F0502020204030204" pitchFamily="34" charset="0"/>
              </a:rPr>
              <a:t>синий цвет-</a:t>
            </a: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 казаки Дона, </a:t>
            </a:r>
            <a:r>
              <a:rPr lang="ru-RU" altLang="ru-RU" sz="2000" b="1" u="sng">
                <a:solidFill>
                  <a:srgbClr val="000000"/>
                </a:solidFill>
                <a:latin typeface="Calibri" panose="020F0502020204030204" pitchFamily="34" charset="0"/>
              </a:rPr>
              <a:t>желтый</a:t>
            </a: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 – калмыки, </a:t>
            </a:r>
            <a:r>
              <a:rPr lang="ru-RU" altLang="ru-RU" sz="2000" b="1" u="sng">
                <a:solidFill>
                  <a:srgbClr val="000000"/>
                </a:solidFill>
                <a:latin typeface="Calibri" panose="020F0502020204030204" pitchFamily="34" charset="0"/>
              </a:rPr>
              <a:t>красный  цвет-</a:t>
            </a:r>
            <a:r>
              <a:rPr lang="ru-RU" altLang="ru-RU" sz="2000" b="1">
                <a:solidFill>
                  <a:srgbClr val="000000"/>
                </a:solidFill>
                <a:latin typeface="Calibri" panose="020F0502020204030204" pitchFamily="34" charset="0"/>
              </a:rPr>
              <a:t>русские.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" y="2500313"/>
            <a:ext cx="3286125" cy="3786187"/>
          </a:xfrm>
          <a:prstGeom prst="rect">
            <a:avLst/>
          </a:prstGeom>
          <a:noFill/>
          <a:ln w="12600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571875"/>
            <a:ext cx="4073525" cy="2643188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714375" y="1214438"/>
            <a:ext cx="3357563" cy="857250"/>
          </a:xfrm>
          <a:prstGeom prst="rect">
            <a:avLst/>
          </a:prstGeom>
          <a:solidFill>
            <a:srgbClr val="FCD5B5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FFFF"/>
                </a:solidFill>
                <a:latin typeface="Calibri" panose="020F0502020204030204" pitchFamily="34" charset="0"/>
              </a:rPr>
              <a:t>Герб принят  в 1996 г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85750" y="1000125"/>
            <a:ext cx="2786063" cy="142875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Всего 150 рек 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самые крупные</a:t>
            </a:r>
            <a:r>
              <a:rPr lang="ru-RU" altLang="ru-RU" sz="2000" u="sng">
                <a:solidFill>
                  <a:srgbClr val="FFFFFF"/>
                </a:solidFill>
                <a:latin typeface="Calibri" panose="020F0502020204030204" pitchFamily="34" charset="0"/>
              </a:rPr>
              <a:t>: Дон, </a:t>
            </a: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(1870км.) </a:t>
            </a:r>
            <a:r>
              <a:rPr lang="ru-RU" altLang="ru-RU" sz="2000" u="sng">
                <a:solidFill>
                  <a:srgbClr val="FFFFFF"/>
                </a:solidFill>
                <a:latin typeface="Calibri" panose="020F0502020204030204" pitchFamily="34" charset="0"/>
              </a:rPr>
              <a:t>Северский Донец, Маныч</a:t>
            </a: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,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r>
              <a:rPr lang="ru-RU" altLang="ru-RU" sz="2000" i="1">
                <a:solidFill>
                  <a:srgbClr val="FFFFFF"/>
                </a:solidFill>
                <a:latin typeface="Calibri" panose="020F0502020204030204" pitchFamily="34" charset="0"/>
              </a:rPr>
              <a:t>Сал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71750"/>
            <a:ext cx="2930525" cy="2214563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1571625" y="142875"/>
            <a:ext cx="6000750" cy="785813"/>
          </a:xfrm>
          <a:solidFill>
            <a:srgbClr val="95B3D7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altLang="ru-RU" smtClean="0"/>
              <a:t>Водные ресурсы области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357688"/>
            <a:ext cx="3000375" cy="2249487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6500813" y="1357313"/>
            <a:ext cx="2286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286125" y="1214438"/>
            <a:ext cx="1643063" cy="148590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Цимлянское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водохрани-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лище с 1952г.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6858000" y="1143000"/>
            <a:ext cx="1785938" cy="1643063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Таганрогский залив Азовского моря 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5143500" y="1214438"/>
            <a:ext cx="1500188" cy="1500187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000">
                <a:solidFill>
                  <a:srgbClr val="FFFFFF"/>
                </a:solidFill>
                <a:latin typeface="Calibri" panose="020F0502020204030204" pitchFamily="34" charset="0"/>
              </a:rPr>
              <a:t>Озеро Маныч-Гудило</a:t>
            </a:r>
          </a:p>
        </p:txBody>
      </p:sp>
      <p:cxnSp>
        <p:nvCxnSpPr>
          <p:cNvPr id="9226" name="AutoShape 9"/>
          <p:cNvCxnSpPr>
            <a:cxnSpLocks noChangeShapeType="1"/>
          </p:cNvCxnSpPr>
          <p:nvPr/>
        </p:nvCxnSpPr>
        <p:spPr bwMode="auto">
          <a:xfrm rot="16200000" flipH="1">
            <a:off x="5357813" y="928688"/>
            <a:ext cx="571500" cy="285750"/>
          </a:xfrm>
          <a:prstGeom prst="bentConnector3">
            <a:avLst>
              <a:gd name="adj1" fmla="val 50000"/>
            </a:avLst>
          </a:prstGeom>
          <a:noFill/>
          <a:ln w="50760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AutoShape 10"/>
          <p:cNvCxnSpPr>
            <a:cxnSpLocks noChangeShapeType="1"/>
          </p:cNvCxnSpPr>
          <p:nvPr/>
        </p:nvCxnSpPr>
        <p:spPr bwMode="auto">
          <a:xfrm rot="16200000" flipH="1">
            <a:off x="7286626" y="857250"/>
            <a:ext cx="571500" cy="428625"/>
          </a:xfrm>
          <a:prstGeom prst="bentConnector3">
            <a:avLst>
              <a:gd name="adj1" fmla="val 50000"/>
            </a:avLst>
          </a:prstGeom>
          <a:noFill/>
          <a:ln w="50760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AutoShape 11"/>
          <p:cNvCxnSpPr>
            <a:cxnSpLocks noChangeShapeType="1"/>
          </p:cNvCxnSpPr>
          <p:nvPr/>
        </p:nvCxnSpPr>
        <p:spPr bwMode="auto">
          <a:xfrm flipH="1">
            <a:off x="2427288" y="785813"/>
            <a:ext cx="646112" cy="500062"/>
          </a:xfrm>
          <a:prstGeom prst="bentConnector3">
            <a:avLst>
              <a:gd name="adj1" fmla="val 50000"/>
            </a:avLst>
          </a:prstGeom>
          <a:noFill/>
          <a:ln w="50760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9" name="AutoShape 12"/>
          <p:cNvCxnSpPr>
            <a:cxnSpLocks noChangeShapeType="1"/>
          </p:cNvCxnSpPr>
          <p:nvPr/>
        </p:nvCxnSpPr>
        <p:spPr bwMode="auto">
          <a:xfrm rot="5400000">
            <a:off x="3643313" y="927100"/>
            <a:ext cx="500062" cy="217488"/>
          </a:xfrm>
          <a:prstGeom prst="bentConnector3">
            <a:avLst>
              <a:gd name="adj1" fmla="val 50032"/>
            </a:avLst>
          </a:prstGeom>
          <a:noFill/>
          <a:ln w="50760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30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6213" y="3143250"/>
            <a:ext cx="2617787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31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0" y="4357688"/>
            <a:ext cx="34067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32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2857500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357438" y="142875"/>
            <a:ext cx="4572000" cy="928688"/>
          </a:xfrm>
          <a:solidFill>
            <a:srgbClr val="FFFF00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altLang="ru-RU" smtClean="0"/>
              <a:t>Сельское хозяйство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0000">
            <a:off x="184150" y="3448050"/>
            <a:ext cx="1906588" cy="2079625"/>
          </a:xfrm>
          <a:prstGeom prst="rect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60000">
            <a:off x="1514475" y="3486150"/>
            <a:ext cx="2382838" cy="1954213"/>
          </a:xfrm>
          <a:prstGeom prst="rect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">
            <a:off x="5303838" y="3184525"/>
            <a:ext cx="1609725" cy="2143125"/>
          </a:xfrm>
          <a:prstGeom prst="rect">
            <a:avLst/>
          </a:prstGeom>
          <a:noFill/>
          <a:ln w="9525">
            <a:solidFill>
              <a:srgbClr val="21596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6643688" y="714375"/>
            <a:ext cx="2357437" cy="2928938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marL="215900" indent="-2159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b="1" u="sng">
                <a:solidFill>
                  <a:srgbClr val="FFFFFF"/>
                </a:solidFill>
                <a:latin typeface="Calibri" panose="020F0502020204030204" pitchFamily="34" charset="0"/>
              </a:rPr>
              <a:t>Животноводство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b="1" u="sng">
                <a:solidFill>
                  <a:srgbClr val="FFFFFF"/>
                </a:solidFill>
                <a:latin typeface="Calibri" panose="020F0502020204030204" pitchFamily="34" charset="0"/>
              </a:rPr>
              <a:t>(40%)</a:t>
            </a:r>
          </a:p>
          <a:p>
            <a:pPr eaLnBrk="1" hangingPunct="1">
              <a:lnSpc>
                <a:spcPct val="100000"/>
              </a:lnSpc>
            </a:pPr>
            <a:endParaRPr lang="ru-RU" altLang="ru-RU" b="1" u="sng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скотоводство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(молочное и мясное)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овцеводство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коневодство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птицеводство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рыболовство</a:t>
            </a:r>
          </a:p>
          <a:p>
            <a:pPr algn="ctr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142875" y="785813"/>
            <a:ext cx="2571750" cy="2643187"/>
          </a:xfrm>
          <a:prstGeom prst="flowChartProcess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marL="215900" indent="-2159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ru-RU" altLang="ru-RU" b="1" u="sng">
                <a:solidFill>
                  <a:srgbClr val="FFFFFF"/>
                </a:solidFill>
                <a:latin typeface="Calibri" panose="020F0502020204030204" pitchFamily="34" charset="0"/>
              </a:rPr>
              <a:t> Растениеводство 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b="1">
                <a:solidFill>
                  <a:srgbClr val="FFFFFF"/>
                </a:solidFill>
                <a:latin typeface="Calibri" panose="020F0502020204030204" pitchFamily="34" charset="0"/>
              </a:rPr>
              <a:t>             (60 %)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зерновые культуры      (пшеница    рис  соя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    гречка) </a:t>
            </a:r>
          </a:p>
          <a:p>
            <a:pPr eaLnBrk="1" hangingPunct="1">
              <a:lnSpc>
                <a:spcPct val="100000"/>
              </a:lnSpc>
              <a:buClr>
                <a:srgbClr val="FFC00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подсолнечник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овощеводство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садоводство </a:t>
            </a:r>
          </a:p>
          <a:p>
            <a:pPr eaLnBrk="1" hangingPunct="1">
              <a:lnSpc>
                <a:spcPct val="100000"/>
              </a:lnSpc>
              <a:buClr>
                <a:srgbClr val="002060"/>
              </a:buClr>
              <a:buSzPct val="45000"/>
              <a:buFont typeface="Wingdings" panose="05000000000000000000" pitchFamily="2" charset="2"/>
              <a:buChar char="q"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виноградарство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ru-RU" altLang="ru-RU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3143250" y="1357313"/>
            <a:ext cx="3143250" cy="1571625"/>
          </a:xfrm>
          <a:prstGeom prst="flowChartProcess">
            <a:avLst/>
          </a:prstGeom>
          <a:solidFill>
            <a:srgbClr val="C4BD97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FFFFFF"/>
                </a:solidFill>
                <a:latin typeface="Calibri" panose="020F0502020204030204" pitchFamily="34" charset="0"/>
              </a:rPr>
              <a:t>Главное  богатство- это черноземные почвы. Их более 65 %</a:t>
            </a:r>
          </a:p>
        </p:txBody>
      </p:sp>
      <p:pic>
        <p:nvPicPr>
          <p:cNvPr id="10249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60000">
            <a:off x="6973888" y="3529013"/>
            <a:ext cx="2044700" cy="1571625"/>
          </a:xfrm>
          <a:prstGeom prst="rect">
            <a:avLst/>
          </a:prstGeom>
          <a:noFill/>
          <a:ln w="9525">
            <a:solidFill>
              <a:srgbClr val="4BAC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1913" y="5119688"/>
            <a:ext cx="2312987" cy="1609725"/>
          </a:xfrm>
          <a:prstGeom prst="rect">
            <a:avLst/>
          </a:prstGeom>
          <a:noFill/>
          <a:ln w="9525">
            <a:solidFill>
              <a:srgbClr val="31859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780000">
            <a:off x="7200900" y="5045075"/>
            <a:ext cx="1800225" cy="1441450"/>
          </a:xfrm>
          <a:prstGeom prst="rect">
            <a:avLst/>
          </a:prstGeom>
          <a:noFill/>
          <a:ln w="9525">
            <a:solidFill>
              <a:srgbClr val="31859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">
            <a:off x="142875" y="5357813"/>
            <a:ext cx="2095500" cy="1339850"/>
          </a:xfrm>
          <a:prstGeom prst="rect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3" name="Picture 1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00000">
            <a:off x="2070100" y="5429250"/>
            <a:ext cx="187801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10254" name="AutoShape 13"/>
          <p:cNvCxnSpPr>
            <a:cxnSpLocks noChangeShapeType="1"/>
          </p:cNvCxnSpPr>
          <p:nvPr/>
        </p:nvCxnSpPr>
        <p:spPr bwMode="auto">
          <a:xfrm>
            <a:off x="1428750" y="785813"/>
            <a:ext cx="571500" cy="1587"/>
          </a:xfrm>
          <a:prstGeom prst="bentConnector2">
            <a:avLst/>
          </a:prstGeom>
          <a:noFill/>
          <a:ln w="9360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AutoShape 14"/>
          <p:cNvCxnSpPr>
            <a:cxnSpLocks noChangeShapeType="1"/>
          </p:cNvCxnSpPr>
          <p:nvPr/>
        </p:nvCxnSpPr>
        <p:spPr bwMode="auto">
          <a:xfrm>
            <a:off x="6929438" y="606425"/>
            <a:ext cx="893762" cy="1079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AutoShape 15"/>
          <p:cNvCxnSpPr>
            <a:cxnSpLocks noChangeShapeType="1"/>
          </p:cNvCxnSpPr>
          <p:nvPr/>
        </p:nvCxnSpPr>
        <p:spPr bwMode="auto">
          <a:xfrm flipH="1">
            <a:off x="1427163" y="571500"/>
            <a:ext cx="1074737" cy="214313"/>
          </a:xfrm>
          <a:prstGeom prst="bentConnector3">
            <a:avLst>
              <a:gd name="adj1" fmla="val 49981"/>
            </a:avLst>
          </a:prstGeom>
          <a:noFill/>
          <a:ln w="936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2500313" y="2786063"/>
            <a:ext cx="4572000" cy="3000375"/>
          </a:xfrm>
          <a:prstGeom prst="flowChartProcess">
            <a:avLst/>
          </a:prstGeom>
          <a:solidFill>
            <a:srgbClr val="FFFF00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3"/>
              </a:rPr>
              <a:t/>
            </a:r>
            <a:r>
              <a:rPr lang="ru-RU" altLang="ru-RU" sz="2800">
                <a:solidFill>
                  <a:schemeClr val="accent2"/>
                </a:solidFill>
                <a:latin typeface="Calibri" panose="020F0502020204030204" pitchFamily="34" charset="0"/>
                <a:hlinkClick r:id="rId3"/>
              </a:rPr>
              <a:t>Крупные города области Ростов-на- Дону  1 млн чел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3"/>
              </a:rPr>
              <a:t>Таганрог 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        — 282 тыс. чел.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4"/>
              </a:rPr>
              <a:t>Шахты 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— 255 тыс.чел.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5"/>
              </a:rPr>
              <a:t>Новочеркасск 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— 185 тыс.ч.  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6"/>
              </a:rPr>
              <a:t>Волгодонск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 — 173 тыс. чел.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  <a:hlinkClick r:id="rId7"/>
              </a:rPr>
              <a:t>Новошахтинск </a:t>
            </a:r>
            <a:r>
              <a:rPr lang="ru-RU" altLang="ru-RU" sz="2800">
                <a:solidFill>
                  <a:srgbClr val="FF0000"/>
                </a:solidFill>
                <a:latin typeface="Calibri" panose="020F0502020204030204" pitchFamily="34" charset="0"/>
              </a:rPr>
              <a:t>— 118 тыс.ч.</a:t>
            </a:r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500063" y="1285875"/>
            <a:ext cx="8429625" cy="1214438"/>
          </a:xfrm>
          <a:prstGeom prst="flowChartProcess">
            <a:avLst/>
          </a:prstGeom>
          <a:solidFill>
            <a:srgbClr val="77933C"/>
          </a:solidFill>
          <a:ln w="25560">
            <a:solidFill>
              <a:srgbClr val="3A5F8B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FFFFFF"/>
                </a:solidFill>
                <a:latin typeface="Calibri" panose="020F0502020204030204" pitchFamily="34" charset="0"/>
              </a:rPr>
              <a:t>Население 4. 260. 000 человек.  Большинство проживают в городах ,почти 70 %. По составу это – русские 89, армяне 3 %</a:t>
            </a:r>
          </a:p>
          <a:p>
            <a:pPr algn="just"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FFFFFF"/>
                </a:solidFill>
                <a:latin typeface="Calibri" panose="020F0502020204030204" pitchFamily="34" charset="0"/>
              </a:rPr>
              <a:t> украинцы 3% и другие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3000375" y="274638"/>
            <a:ext cx="3357563" cy="868362"/>
          </a:xfrm>
          <a:solidFill>
            <a:srgbClr val="E83D30"/>
          </a:solidFill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altLang="ru-RU" smtClean="0"/>
              <a:t>Население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545</Words>
  <Application>Microsoft Office PowerPoint</Application>
  <PresentationFormat>Экран (4:3)</PresentationFormat>
  <Paragraphs>129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Unicode MS</vt:lpstr>
      <vt:lpstr>Calibri</vt:lpstr>
      <vt:lpstr>Times New Roman</vt:lpstr>
      <vt:lpstr>Wingdings</vt:lpstr>
      <vt:lpstr>Тема Office</vt:lpstr>
      <vt:lpstr>1_Тема Office</vt:lpstr>
      <vt:lpstr>Презентация на тему: «80-летию Ростовской области      посвящается»</vt:lpstr>
      <vt:lpstr>Промышленность</vt:lpstr>
      <vt:lpstr>На юге Русской равнины привольно раскинулись край Тихого Дона. Ранее эти места называли Областью Войска Донского, затем Азово-Черноморским краем, а с 1937 года называется Ростовской областью. Поверхность области -это волнистая равнина, с прекрасными пахотными землями(черноземы) удобна  для ведения сельского хозяйства, строительства, городов, заводов, дорог, газопроводов.</vt:lpstr>
      <vt:lpstr>         Географическое положение области очень удобно и недаром Ростов называют «воротами Кавказа»,через Азовское море есть выход в  В Черное море      1 Воронежская область 2 Волгоградская область 3 Калмыкия 4 Ставропольский край 5 Краснодарский край 6  Украина</vt:lpstr>
      <vt:lpstr>Ростовская область образована  13 сентября 1937 года. И в 2017 году исполнится 80 лет со дня её основания. Сегодня  главой является губернатор Василий  Голубев. Донской столицей является город  Ростов-на -Дону. </vt:lpstr>
      <vt:lpstr>Символы Ростовской области</vt:lpstr>
      <vt:lpstr>Водные ресурсы области</vt:lpstr>
      <vt:lpstr>Сельское хозяйство</vt:lpstr>
      <vt:lpstr>Население</vt:lpstr>
      <vt:lpstr> Крупные города Ростовской области</vt:lpstr>
      <vt:lpstr>История донского края</vt:lpstr>
      <vt:lpstr>Проверь себя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«80-летию Ростовской области      посвящается»</dc:title>
  <dc:creator>User</dc:creator>
  <cp:lastModifiedBy>User</cp:lastModifiedBy>
  <cp:revision>6</cp:revision>
  <cp:lastPrinted>1601-01-01T00:00:00Z</cp:lastPrinted>
  <dcterms:created xsi:type="dcterms:W3CDTF">1601-01-01T00:00:00Z</dcterms:created>
  <dcterms:modified xsi:type="dcterms:W3CDTF">2021-11-17T15:56:18Z</dcterms:modified>
</cp:coreProperties>
</file>